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72"/>
  </p:normalViewPr>
  <p:slideViewPr>
    <p:cSldViewPr snapToGrid="0" snapToObjects="1">
      <p:cViewPr varScale="1">
        <p:scale>
          <a:sx n="109" d="100"/>
          <a:sy n="109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359E-1BF4-ADCC-A661-33A5FFEC5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DB5E8-6563-FA71-0366-D1DFA9141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76EF6-C49B-28B9-EADA-C41EBC2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06953-4E6D-A8D0-89F3-FEBA9FAB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4626E-F98C-29E8-27AB-33653C32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3040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C205-9153-4E59-5D23-AE684554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0708C-ECC9-80D2-93B9-81CB44C60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476F1-8480-463C-D4C8-6085CD51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DF7A4-718B-A716-AB9E-40565B8B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FDB0-4173-640D-2C96-B2553D40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3298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DCA4E-1E66-E7A1-C259-659250FE5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DAD62-EAB9-C8B2-84B2-9EB2D64BF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B048-EF86-F5F2-7F86-A690617A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EF29-510D-7848-26A7-360CDD6F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CB4B5-DE68-4DA8-8849-9C2C4BA6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6070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0" y="1000108"/>
            <a:ext cx="12192000" cy="0"/>
          </a:xfrm>
          <a:prstGeom prst="line">
            <a:avLst/>
          </a:prstGeom>
          <a:ln w="82550">
            <a:solidFill>
              <a:srgbClr val="C10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34" y="115889"/>
            <a:ext cx="97155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11620501" y="6643688"/>
            <a:ext cx="5715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6D1A49B4-C9AD-446C-B4F1-0204677A739A}" type="slidenum">
              <a:rPr lang="tr-TR" altLang="en-US" sz="1200"/>
              <a:pPr algn="r">
                <a:defRPr/>
              </a:pPr>
              <a:t>‹#›</a:t>
            </a:fld>
            <a:endParaRPr lang="tr-TR" altLang="en-US" sz="1200"/>
          </a:p>
        </p:txBody>
      </p:sp>
    </p:spTree>
    <p:extLst>
      <p:ext uri="{BB962C8B-B14F-4D97-AF65-F5344CB8AC3E}">
        <p14:creationId xmlns:p14="http://schemas.microsoft.com/office/powerpoint/2010/main" val="266304286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BAC0-EE0C-2E96-6350-513C8A4D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5DFCE-217B-57DE-BB24-68C2F55E8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2E1D5-4E97-545D-49F2-A841C269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A8553-F6DE-0DB4-376D-FA42B0A6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7591A-8FFD-3E65-6053-C12AA39E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5727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7802-3871-4573-A88B-81C69751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3C1BF-77ED-F30C-34C4-F19BC1FBC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79EA-1130-FB4B-C148-884581A9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CD393-7716-5A43-413D-27E895A9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44ACE-32BD-C100-A869-5D862CA8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159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A97A-2623-F3D7-5E7D-4FF2DFB9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3D85-FD16-ED5A-B2DD-46321C9B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BB4F1-ABBA-4C8E-8751-8C822727A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EFDE3-9303-DE92-EFB9-20CFB0A5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F7714-B616-D0FF-C6F7-50F66CB1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E21A3-88C5-EC04-E0FD-6F2735C7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734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A947-85F3-63C9-D06D-7F778732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36FCA-1255-0F3C-8F3B-13C330E3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DF404-0EEA-555F-14D9-EB5E10985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32EBB-9537-9224-71D7-B9E234B48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1A8E0-D00B-1AFA-B21A-69B925BA3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57E0B-5937-E662-0A69-0B11E5AA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AF1EE-C4AA-56DD-C73F-14F31DDE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8A8C8-6D2F-1AA6-1060-42E6BF43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2466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AF2F-0786-9075-B6B7-6935935F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5DC40-276F-AF14-9A46-ACA30797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ADFDE-BABF-97FF-3DCE-6096D086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C7E43-DB88-052F-FCE6-5A664FBF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892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B42D6-A895-725B-AC0D-819CC8AD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7106F-ADDF-B508-9E3F-B4E87D75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E91F3-EDC4-04C0-05C2-69E216BA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053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93B1-4704-C56E-B5CF-EA07BB0B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E8511-3861-C644-918A-25D2A62F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F1D68-97BD-CB60-44F0-0E8333A9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7E70F-1D46-3F1B-2C71-88F7A615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B5F92-C13B-AF7B-720D-1645D55E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26853-4AB5-83EB-3668-C49701E6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173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54B1-C580-41DD-2FAE-F2AD4EA5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4C653-1BB8-B6A6-6B99-02E197D5B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9DCBA-7543-4D26-6118-C0EFC33AA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F7E09-5F9F-6695-23BD-D9AB9EDD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B6C00-982B-761F-1F42-C2954E5D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49171-6C9E-01AD-7182-9710BF5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166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7E6EC-5FDB-6420-A2BE-EC2881C9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6A91-DA9C-1878-012F-A7424D24C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178E2-737C-B44F-9E08-FE5BB4AED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2DF5F-DFB8-2B4F-A9C3-BDDBBA125D62}" type="datetimeFigureOut">
              <a:rPr lang="en-TR" smtClean="0"/>
              <a:t>26.05.2022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5252-CE19-D249-1F8B-A4E5149F1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582C7-88AA-5687-4E60-B02C1CCC7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B1D3-0F11-E143-9431-9B36A25947B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0725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40" y="1284376"/>
            <a:ext cx="3857652" cy="293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erc logo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924" y="1285861"/>
            <a:ext cx="2000232" cy="2000233"/>
          </a:xfrm>
          <a:prstGeom prst="rect">
            <a:avLst/>
          </a:prstGeom>
          <a:noFill/>
        </p:spPr>
      </p:pic>
      <p:pic>
        <p:nvPicPr>
          <p:cNvPr id="2049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455" y="26811"/>
            <a:ext cx="8270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Content Placeholder 1"/>
          <p:cNvSpPr>
            <a:spLocks noGrp="1"/>
          </p:cNvSpPr>
          <p:nvPr>
            <p:ph sz="half" idx="4294967295"/>
          </p:nvPr>
        </p:nvSpPr>
        <p:spPr bwMode="auto">
          <a:xfrm>
            <a:off x="2142788" y="73716"/>
            <a:ext cx="7500938" cy="7889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Font typeface="Wingdings" pitchFamily="2" charset="2"/>
              <a:buNone/>
            </a:pPr>
            <a:r>
              <a:rPr altLang="en-US" sz="2000" b="1" dirty="0">
                <a:solidFill>
                  <a:srgbClr val="CC0000"/>
                </a:solidFill>
              </a:rPr>
              <a:t>N</a:t>
            </a:r>
            <a:r>
              <a:rPr altLang="en-US" sz="2000" b="1" dirty="0">
                <a:solidFill>
                  <a:srgbClr val="000000"/>
                </a:solidFill>
              </a:rPr>
              <a:t>anomaterials, </a:t>
            </a:r>
            <a:r>
              <a:rPr altLang="en-US" sz="2000" b="1" dirty="0">
                <a:solidFill>
                  <a:srgbClr val="CC0000"/>
                </a:solidFill>
              </a:rPr>
              <a:t>E</a:t>
            </a:r>
            <a:r>
              <a:rPr altLang="en-US" sz="2000" b="1" dirty="0">
                <a:solidFill>
                  <a:srgbClr val="000000"/>
                </a:solidFill>
              </a:rPr>
              <a:t>nergy, </a:t>
            </a:r>
            <a:r>
              <a:rPr altLang="en-US" sz="2000" b="1" dirty="0">
                <a:solidFill>
                  <a:srgbClr val="CC0000"/>
                </a:solidFill>
              </a:rPr>
              <a:t>Mo</a:t>
            </a:r>
            <a:r>
              <a:rPr altLang="en-US" sz="2000" b="1" dirty="0">
                <a:solidFill>
                  <a:srgbClr val="000000"/>
                </a:solidFill>
              </a:rPr>
              <a:t>lecular Modelling Group </a:t>
            </a:r>
            <a:r>
              <a:rPr altLang="en-US" sz="2000" b="1" dirty="0">
                <a:solidFill>
                  <a:srgbClr val="CC0000"/>
                </a:solidFill>
              </a:rPr>
              <a:t>(NEMO</a:t>
            </a:r>
            <a:r>
              <a:rPr lang="en-US" altLang="en-US" sz="2000" b="1" dirty="0">
                <a:solidFill>
                  <a:srgbClr val="CC0000"/>
                </a:solidFill>
              </a:rPr>
              <a:t>)</a:t>
            </a:r>
          </a:p>
          <a:p>
            <a:pPr algn="ctr" fontAlgn="base">
              <a:spcAft>
                <a:spcPct val="0"/>
              </a:spcAft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CC0000"/>
                </a:solidFill>
              </a:rPr>
              <a:t>Prof. Seda </a:t>
            </a:r>
            <a:r>
              <a:rPr lang="en-US" altLang="en-US" sz="2000" b="1" dirty="0" err="1">
                <a:solidFill>
                  <a:srgbClr val="CC0000"/>
                </a:solidFill>
              </a:rPr>
              <a:t>Keskin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Avcı</a:t>
            </a:r>
            <a:r>
              <a:rPr lang="en-US" altLang="en-US" sz="2000" b="1" dirty="0">
                <a:solidFill>
                  <a:srgbClr val="CC0000"/>
                </a:solidFill>
              </a:rPr>
              <a:t>       https://</a:t>
            </a:r>
            <a:r>
              <a:rPr lang="en-US" altLang="en-US" sz="2000" b="1" dirty="0" err="1">
                <a:solidFill>
                  <a:srgbClr val="CC0000"/>
                </a:solidFill>
              </a:rPr>
              <a:t>mysite.ku.edu.tr</a:t>
            </a:r>
            <a:r>
              <a:rPr lang="en-US" altLang="en-US" sz="2000" b="1" dirty="0">
                <a:solidFill>
                  <a:srgbClr val="CC0000"/>
                </a:solidFill>
              </a:rPr>
              <a:t>/</a:t>
            </a:r>
            <a:r>
              <a:rPr lang="en-US" altLang="en-US" sz="2000" b="1" dirty="0" err="1">
                <a:solidFill>
                  <a:srgbClr val="CC0000"/>
                </a:solidFill>
              </a:rPr>
              <a:t>skeskin</a:t>
            </a:r>
            <a:r>
              <a:rPr lang="en-US" altLang="en-US" sz="2000" b="1" dirty="0">
                <a:solidFill>
                  <a:srgbClr val="CC0000"/>
                </a:solidFill>
              </a:rPr>
              <a:t>/</a:t>
            </a:r>
          </a:p>
        </p:txBody>
      </p:sp>
      <p:pic>
        <p:nvPicPr>
          <p:cNvPr id="2" name="Picture 2" descr="KOÇ UNİVERSİTY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5406" y="1285860"/>
            <a:ext cx="3071834" cy="192882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AF12A3-3192-A782-E752-8DF61C0096C7}"/>
              </a:ext>
            </a:extLst>
          </p:cNvPr>
          <p:cNvSpPr txBox="1"/>
          <p:nvPr/>
        </p:nvSpPr>
        <p:spPr>
          <a:xfrm>
            <a:off x="89387" y="4214818"/>
            <a:ext cx="123487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dirty="0">
                <a:solidFill>
                  <a:srgbClr val="C00000"/>
                </a:solidFill>
              </a:rPr>
              <a:t>NEMO</a:t>
            </a:r>
            <a:r>
              <a:rPr lang="en-TR" dirty="0"/>
              <a:t> is a computational research group working on molecular </a:t>
            </a:r>
            <a:r>
              <a:rPr lang="en-TR" dirty="0">
                <a:solidFill>
                  <a:srgbClr val="C00000"/>
                </a:solidFill>
              </a:rPr>
              <a:t>modeling of metal organic frameworks </a:t>
            </a:r>
            <a:r>
              <a:rPr lang="en-TR" dirty="0"/>
              <a:t>(MOFs).</a:t>
            </a:r>
          </a:p>
          <a:p>
            <a:r>
              <a:rPr lang="en-TR" dirty="0"/>
              <a:t>Our research group is one of </a:t>
            </a:r>
            <a:r>
              <a:rPr lang="en-TR" dirty="0">
                <a:solidFill>
                  <a:srgbClr val="C00000"/>
                </a:solidFill>
              </a:rPr>
              <a:t>the leading groups on modeling of MOFs </a:t>
            </a:r>
            <a:r>
              <a:rPr lang="en-TR" dirty="0"/>
              <a:t>for energy applications in the world.</a:t>
            </a:r>
          </a:p>
          <a:p>
            <a:r>
              <a:rPr lang="en-TR" dirty="0"/>
              <a:t>We have a very dynamic research group with members from all over the world.</a:t>
            </a:r>
          </a:p>
          <a:p>
            <a:r>
              <a:rPr lang="en-TR" dirty="0"/>
              <a:t>We have a very productive group with a hiqh quality of publication and award record.</a:t>
            </a:r>
          </a:p>
          <a:p>
            <a:endParaRPr lang="en-TR" dirty="0"/>
          </a:p>
          <a:p>
            <a:r>
              <a:rPr lang="en-TR" dirty="0">
                <a:solidFill>
                  <a:srgbClr val="C00000"/>
                </a:solidFill>
              </a:rPr>
              <a:t>A Postdoctoral Fellowship </a:t>
            </a:r>
            <a:r>
              <a:rPr lang="en-TR" dirty="0"/>
              <a:t>is available: </a:t>
            </a:r>
            <a:r>
              <a:rPr lang="en-TR" dirty="0">
                <a:solidFill>
                  <a:srgbClr val="C00000"/>
                </a:solidFill>
              </a:rPr>
              <a:t>ERC-2017-STG project COSMOS </a:t>
            </a:r>
            <a:r>
              <a:rPr lang="en-TR" dirty="0"/>
              <a:t>(Computational Simulations of MOFs for Gas Separations) </a:t>
            </a:r>
          </a:p>
          <a:p>
            <a:r>
              <a:rPr lang="en-TR" dirty="0"/>
              <a:t>Applicants: must have a PhD in Chemistry/Chemical Engineering/Materials Science or a relevant subject area. </a:t>
            </a:r>
          </a:p>
          <a:p>
            <a:r>
              <a:rPr lang="en-TR" dirty="0"/>
              <a:t>                               research experience in computational modeling </a:t>
            </a:r>
          </a:p>
          <a:p>
            <a:r>
              <a:rPr lang="en-TR" dirty="0"/>
              <a:t>                               strong oral and written communication skills in English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10F3C31F20784AAB9D1ACC4375114F" ma:contentTypeVersion="12" ma:contentTypeDescription="Create a new document." ma:contentTypeScope="" ma:versionID="2d4ec3ed3f1b600540b10cb0c01b8cbd">
  <xsd:schema xmlns:xsd="http://www.w3.org/2001/XMLSchema" xmlns:xs="http://www.w3.org/2001/XMLSchema" xmlns:p="http://schemas.microsoft.com/office/2006/metadata/properties" xmlns:ns2="6eca1787-4b26-44bd-998a-a4ae4921659d" xmlns:ns3="6ca05c65-e664-48a8-aae5-803b2e3249e5" targetNamespace="http://schemas.microsoft.com/office/2006/metadata/properties" ma:root="true" ma:fieldsID="ba2b915c298128bc21a2c9c473c6cb94" ns2:_="" ns3:_="">
    <xsd:import namespace="6eca1787-4b26-44bd-998a-a4ae4921659d"/>
    <xsd:import namespace="6ca05c65-e664-48a8-aae5-803b2e3249e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a1787-4b26-44bd-998a-a4ae492165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a256b132-3c72-43ea-b7eb-40fbc3ab10e6}" ma:internalName="TaxCatchAll" ma:showField="CatchAllData" ma:web="6eca1787-4b26-44bd-998a-a4ae492165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05c65-e664-48a8-aae5-803b2e3249e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7e24e12-4a8c-4aa6-8a98-f6849860fe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a05c65-e664-48a8-aae5-803b2e3249e5">
      <Terms xmlns="http://schemas.microsoft.com/office/infopath/2007/PartnerControls"/>
    </lcf76f155ced4ddcb4097134ff3c332f>
    <TaxCatchAll xmlns="6eca1787-4b26-44bd-998a-a4ae4921659d" xsi:nil="true"/>
    <_dlc_DocId xmlns="6eca1787-4b26-44bd-998a-a4ae4921659d">XSQRAJFWAJA5-1955984832-1064</_dlc_DocId>
    <_dlc_DocIdUrl xmlns="6eca1787-4b26-44bd-998a-a4ae4921659d">
      <Url>https://kocuni.sharepoint.com/sites/DC/rektoryardimciligiarge/SRO/_layouts/15/DocIdRedir.aspx?ID=XSQRAJFWAJA5-1955984832-1064</Url>
      <Description>XSQRAJFWAJA5-1955984832-1064</Description>
    </_dlc_DocIdUrl>
  </documentManagement>
</p:properties>
</file>

<file path=customXml/itemProps1.xml><?xml version="1.0" encoding="utf-8"?>
<ds:datastoreItem xmlns:ds="http://schemas.openxmlformats.org/officeDocument/2006/customXml" ds:itemID="{9F3657F7-2C5B-48B3-A159-29ABAE2E6050}"/>
</file>

<file path=customXml/itemProps2.xml><?xml version="1.0" encoding="utf-8"?>
<ds:datastoreItem xmlns:ds="http://schemas.openxmlformats.org/officeDocument/2006/customXml" ds:itemID="{C4167859-0F9F-4A3C-BAC9-C75D052A8647}"/>
</file>

<file path=customXml/itemProps3.xml><?xml version="1.0" encoding="utf-8"?>
<ds:datastoreItem xmlns:ds="http://schemas.openxmlformats.org/officeDocument/2006/customXml" ds:itemID="{AB035360-D929-4322-87B9-D33A498E360D}"/>
</file>

<file path=customXml/itemProps4.xml><?xml version="1.0" encoding="utf-8"?>
<ds:datastoreItem xmlns:ds="http://schemas.openxmlformats.org/officeDocument/2006/customXml" ds:itemID="{DE8F4DE9-440F-447E-9ADA-F1DB85D79925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148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 Keskin</dc:creator>
  <cp:lastModifiedBy>Seda Keskin</cp:lastModifiedBy>
  <cp:revision>1</cp:revision>
  <dcterms:created xsi:type="dcterms:W3CDTF">2022-05-26T19:48:37Z</dcterms:created>
  <dcterms:modified xsi:type="dcterms:W3CDTF">2022-05-26T19:56:15Z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0x0101008910F3C31F20784AAB9D1ACC4375114F</vt:lpwstr>
  </property>
  <property fmtid="{D5CDD505-2E9C-101B-9397-08002B2CF9AE}" pid="3" name="_dlc_DocIdItemGuid">
    <vt:lpwstr>536f91dc-b80b-4213-97ab-2b4c87894b55</vt:lpwstr>
  </property>
  <property fmtid="{D5CDD505-2E9C-101B-9397-08002B2CF9AE}" pid="4" name="MediaServiceImageTags">
    <vt:lpwstr/>
  </property>
</Properties>
</file>