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9" r:id="rId2"/>
    <p:sldId id="258" r:id="rId3"/>
    <p:sldId id="257" r:id="rId4"/>
    <p:sldId id="264" r:id="rId5"/>
    <p:sldId id="266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h0dHhAuavtrhYS3O7tnnBgaMGT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4" autoAdjust="0"/>
  </p:normalViewPr>
  <p:slideViewPr>
    <p:cSldViewPr snapToGrid="0">
      <p:cViewPr varScale="1">
        <p:scale>
          <a:sx n="63" d="100"/>
          <a:sy n="63" d="100"/>
        </p:scale>
        <p:origin x="13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customschemas.google.com/relationships/presentationmetadata" Target="metadata"/><Relationship Id="rId23" Type="http://schemas.openxmlformats.org/officeDocument/2006/relationships/customXml" Target="../customXml/item4.xml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6183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6267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doi.org/10.1109/TGCN.2022.3140978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109/TPDS.2021.3071176" TargetMode="External"/><Relationship Id="rId5" Type="http://schemas.openxmlformats.org/officeDocument/2006/relationships/hyperlink" Target="https://doi.org/10.1109/TII.2020.3046744" TargetMode="External"/><Relationship Id="rId4" Type="http://schemas.openxmlformats.org/officeDocument/2006/relationships/hyperlink" Target="https://doi.org/10.1109/MC.2020.2991453" TargetMode="External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euraxess.ec.europa.eu/jobs/hosting/msca-postdoctoral-fellowships-hosting-offer-distributed-systems-and-reliable-network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52A20D-6355-46C8-A052-F9784089FE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21" b="3588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1C096-867A-4DA6-9586-6887CEB31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84" y="3669639"/>
            <a:ext cx="9004832" cy="205408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7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MSCA Postdoctoral Fellowships </a:t>
            </a:r>
            <a:r>
              <a:rPr lang="tr-TR" sz="27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2700" kern="12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osting</a:t>
            </a:r>
            <a:r>
              <a:rPr lang="en-US" sz="27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7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2700" kern="12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ffer</a:t>
            </a:r>
            <a:r>
              <a:rPr lang="en-US" sz="27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endParaRPr lang="tr-TR" sz="2700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en-US" sz="27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Distributed Systems and Reliable Networks Research Lab</a:t>
            </a:r>
            <a:endParaRPr lang="tr-TR" sz="2700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2700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ttps://cs.ku.edu.tr/wp-content/uploads/2020/04/KU_ENG_COMP_LogoENG.jpg">
            <a:extLst>
              <a:ext uri="{FF2B5EF4-FFF2-40B4-BE49-F238E27FC236}">
                <a16:creationId xmlns:a16="http://schemas.microsoft.com/office/drawing/2014/main" id="{53B28BCE-D3AF-4435-B069-DF421DFA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9" y="5675244"/>
            <a:ext cx="2763059" cy="10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i.ku.edu.tr/wp-content/uploads/2020/12/KUIS_AI_LOGO_nolab_378x150.png">
            <a:extLst>
              <a:ext uri="{FF2B5EF4-FFF2-40B4-BE49-F238E27FC236}">
                <a16:creationId xmlns:a16="http://schemas.microsoft.com/office/drawing/2014/main" id="{579720C7-8D60-4C0C-961E-A1B645C13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488" y="5797376"/>
            <a:ext cx="1919493" cy="7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31DD0C3-31B7-41C1-9CDA-C90CF208F37D}"/>
              </a:ext>
            </a:extLst>
          </p:cNvPr>
          <p:cNvSpPr txBox="1"/>
          <p:nvPr/>
        </p:nvSpPr>
        <p:spPr>
          <a:xfrm>
            <a:off x="69584" y="4866687"/>
            <a:ext cx="874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800" b="1" dirty="0">
              <a:solidFill>
                <a:srgbClr val="C00000"/>
              </a:solidFill>
            </a:endParaRPr>
          </a:p>
          <a:p>
            <a:r>
              <a:rPr lang="tr-TR" sz="1800" kern="1200" dirty="0" err="1">
                <a:solidFill>
                  <a:srgbClr val="000099"/>
                </a:solidFill>
                <a:latin typeface="+mn-lt"/>
                <a:ea typeface="+mn-ea"/>
                <a:cs typeface="+mn-cs"/>
                <a:sym typeface="Calibri"/>
              </a:rPr>
              <a:t>Contact</a:t>
            </a:r>
            <a:r>
              <a:rPr lang="tr-TR" sz="1800" kern="1200" dirty="0">
                <a:solidFill>
                  <a:srgbClr val="000099"/>
                </a:solidFill>
                <a:latin typeface="+mn-lt"/>
                <a:ea typeface="+mn-ea"/>
                <a:cs typeface="+mn-cs"/>
                <a:sym typeface="Calibri"/>
              </a:rPr>
              <a:t>: Prof. Öznur </a:t>
            </a:r>
            <a:r>
              <a:rPr lang="tr-TR" sz="1800" kern="1200" dirty="0" err="1">
                <a:solidFill>
                  <a:srgbClr val="000099"/>
                </a:solidFill>
                <a:latin typeface="+mn-lt"/>
                <a:ea typeface="+mn-ea"/>
                <a:cs typeface="+mn-cs"/>
                <a:sym typeface="Calibri"/>
              </a:rPr>
              <a:t>Özkasap</a:t>
            </a:r>
            <a:r>
              <a:rPr lang="tr-TR" sz="1800" kern="1200" dirty="0">
                <a:solidFill>
                  <a:srgbClr val="000099"/>
                </a:solidFill>
                <a:latin typeface="+mn-lt"/>
                <a:ea typeface="+mn-ea"/>
                <a:cs typeface="+mn-cs"/>
                <a:sym typeface="Calibri"/>
              </a:rPr>
              <a:t> (oozkasap@ku.edu.tr)</a:t>
            </a:r>
          </a:p>
        </p:txBody>
      </p:sp>
    </p:spTree>
    <p:extLst>
      <p:ext uri="{BB962C8B-B14F-4D97-AF65-F5344CB8AC3E}">
        <p14:creationId xmlns:p14="http://schemas.microsoft.com/office/powerpoint/2010/main" val="1679586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789977BE-6AFB-4303-BA51-FF9BB2BACB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8" b="-1"/>
          <a:stretch/>
        </p:blipFill>
        <p:spPr bwMode="auto">
          <a:xfrm>
            <a:off x="4991297" y="3370992"/>
            <a:ext cx="3911819" cy="155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320910" y="-2299673"/>
            <a:ext cx="365709" cy="23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tr-TR" sz="2000" b="1" i="1">
                <a:latin typeface="Arial"/>
                <a:ea typeface="Arial"/>
                <a:cs typeface="Arial"/>
                <a:sym typeface="Arial"/>
              </a:rPr>
            </a:br>
            <a:br>
              <a:rPr lang="tr-TR" sz="2000" b="1" i="1">
                <a:latin typeface="Arial"/>
                <a:ea typeface="Arial"/>
                <a:cs typeface="Arial"/>
                <a:sym typeface="Arial"/>
              </a:rPr>
            </a:br>
            <a:endParaRPr sz="2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713747" y="204219"/>
            <a:ext cx="773166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C00000"/>
              </a:buClr>
              <a:buSzPts val="2000"/>
            </a:pPr>
            <a:r>
              <a:rPr lang="en-US" sz="2700" dirty="0">
                <a:solidFill>
                  <a:srgbClr val="C00000"/>
                </a:solidFill>
              </a:rPr>
              <a:t>Distributed Systems and Reliable Networks (DISNET)</a:t>
            </a:r>
            <a:r>
              <a:rPr lang="tr-TR" sz="2700" dirty="0">
                <a:solidFill>
                  <a:srgbClr val="C00000"/>
                </a:solidFill>
              </a:rPr>
              <a:t> </a:t>
            </a:r>
            <a:r>
              <a:rPr lang="en-US" sz="2700" dirty="0">
                <a:solidFill>
                  <a:srgbClr val="C00000"/>
                </a:solidFill>
              </a:rPr>
              <a:t>Research </a:t>
            </a:r>
            <a:r>
              <a:rPr lang="tr-TR" sz="270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Laboratory</a:t>
            </a:r>
            <a:endParaRPr sz="27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173B11-4122-44C5-A843-EB4A36B9E5FE}"/>
              </a:ext>
            </a:extLst>
          </p:cNvPr>
          <p:cNvSpPr/>
          <p:nvPr/>
        </p:nvSpPr>
        <p:spPr>
          <a:xfrm>
            <a:off x="253997" y="3970925"/>
            <a:ext cx="4464540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Blockchain-based</a:t>
            </a: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 Services 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 Smart </a:t>
            </a:r>
            <a:r>
              <a:rPr lang="tr-TR" sz="1800" dirty="0" err="1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Grid</a:t>
            </a: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and</a:t>
            </a: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 Internet of </a:t>
            </a:r>
            <a:r>
              <a:rPr lang="tr-TR" sz="1800" dirty="0" err="1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Energy</a:t>
            </a:r>
            <a:endParaRPr lang="tr-TR" sz="1800" dirty="0">
              <a:solidFill>
                <a:srgbClr val="222222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IoT-based</a:t>
            </a: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Systems</a:t>
            </a:r>
            <a:endParaRPr lang="tr-TR" sz="1800" dirty="0">
              <a:solidFill>
                <a:srgbClr val="222222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 Mobile </a:t>
            </a:r>
            <a:r>
              <a:rPr lang="tr-TR" sz="1800" dirty="0" err="1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and</a:t>
            </a: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tr-TR" sz="1800" dirty="0" err="1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Vehicular</a:t>
            </a: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 Ad Hoc Networks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tr-TR" sz="1800" dirty="0">
                <a:solidFill>
                  <a:srgbClr val="222222"/>
                </a:solidFill>
                <a:ea typeface="Tahoma" pitchFamily="34" charset="0"/>
                <a:cs typeface="Tahoma" pitchFamily="34" charset="0"/>
              </a:rPr>
              <a:t>Software </a:t>
            </a:r>
            <a:r>
              <a:rPr lang="tr-TR" sz="1800" dirty="0" err="1">
                <a:solidFill>
                  <a:srgbClr val="222222"/>
                </a:solidFill>
                <a:ea typeface="Tahoma" pitchFamily="34" charset="0"/>
                <a:cs typeface="Tahoma" pitchFamily="34" charset="0"/>
              </a:rPr>
              <a:t>Defined</a:t>
            </a:r>
            <a:r>
              <a:rPr lang="tr-TR" sz="1800" dirty="0">
                <a:solidFill>
                  <a:srgbClr val="222222"/>
                </a:solidFill>
                <a:ea typeface="Tahoma" pitchFamily="34" charset="0"/>
                <a:cs typeface="Tahoma" pitchFamily="34" charset="0"/>
              </a:rPr>
              <a:t> Networks </a:t>
            </a:r>
          </a:p>
          <a:p>
            <a:pPr lvl="1">
              <a:spcAft>
                <a:spcPts val="600"/>
              </a:spcAft>
              <a:buFont typeface="Wingdings" charset="2"/>
              <a:buChar char="§"/>
            </a:pP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 Smart Healthcare</a:t>
            </a: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 </a:t>
            </a:r>
            <a:endParaRPr lang="tr-TR" sz="2400" dirty="0">
              <a:latin typeface="+mn-lt"/>
              <a:ea typeface="Tahoma" pitchFamily="34" charset="0"/>
              <a:cs typeface="Tahoma" pitchFamily="34" charset="0"/>
              <a:sym typeface="Wingdings" panose="05000000000000000000" pitchFamily="2" charset="2"/>
            </a:endParaRPr>
          </a:p>
        </p:txBody>
      </p:sp>
      <p:sp>
        <p:nvSpPr>
          <p:cNvPr id="10" name="Google Shape;183;p26">
            <a:extLst>
              <a:ext uri="{FF2B5EF4-FFF2-40B4-BE49-F238E27FC236}">
                <a16:creationId xmlns:a16="http://schemas.microsoft.com/office/drawing/2014/main" id="{03C12FBE-7EE8-48C0-83E7-F4E6A3F88989}"/>
              </a:ext>
            </a:extLst>
          </p:cNvPr>
          <p:cNvSpPr txBox="1">
            <a:spLocks/>
          </p:cNvSpPr>
          <p:nvPr/>
        </p:nvSpPr>
        <p:spPr>
          <a:xfrm>
            <a:off x="260276" y="3455355"/>
            <a:ext cx="4210124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sz="2400" dirty="0" err="1">
                <a:solidFill>
                  <a:srgbClr val="000099"/>
                </a:solidFill>
                <a:latin typeface="+mn-lt"/>
              </a:rPr>
              <a:t>Sample</a:t>
            </a:r>
            <a:r>
              <a:rPr lang="tr-TR" sz="2400" dirty="0">
                <a:solidFill>
                  <a:srgbClr val="000099"/>
                </a:solidFill>
                <a:latin typeface="+mn-lt"/>
              </a:rPr>
              <a:t> Application </a:t>
            </a:r>
            <a:r>
              <a:rPr lang="tr-TR" sz="2400" dirty="0" err="1">
                <a:solidFill>
                  <a:srgbClr val="000099"/>
                </a:solidFill>
                <a:latin typeface="+mn-lt"/>
              </a:rPr>
              <a:t>Areas</a:t>
            </a:r>
            <a:endParaRPr lang="tr-TR" sz="24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AFA270-5EE7-43EA-8E4A-67B2CA90C95F}"/>
              </a:ext>
            </a:extLst>
          </p:cNvPr>
          <p:cNvSpPr/>
          <p:nvPr/>
        </p:nvSpPr>
        <p:spPr>
          <a:xfrm>
            <a:off x="73530" y="1610317"/>
            <a:ext cx="6739359" cy="1703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1150">
              <a:lnSpc>
                <a:spcPct val="150000"/>
              </a:lnSpc>
              <a:buClr>
                <a:schemeClr val="dk1"/>
              </a:buClr>
              <a:buSzPts val="1300"/>
              <a:buFont typeface="Arial"/>
              <a:buChar char="■"/>
            </a:pPr>
            <a:r>
              <a:rPr lang="en-US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Distributed Computing Systems</a:t>
            </a: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, </a:t>
            </a:r>
            <a:r>
              <a:rPr lang="en-US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Peer-to-peer Algorithms</a:t>
            </a:r>
            <a:endParaRPr lang="tr-TR" sz="1800" dirty="0">
              <a:solidFill>
                <a:srgbClr val="222222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marL="457200" lvl="0" indent="-311150">
              <a:lnSpc>
                <a:spcPct val="150000"/>
              </a:lnSpc>
              <a:buClr>
                <a:schemeClr val="dk1"/>
              </a:buClr>
              <a:buSzPts val="1300"/>
              <a:buFont typeface="Arial"/>
              <a:buChar char="■"/>
            </a:pPr>
            <a:r>
              <a:rPr lang="en-US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Energy Efficiency</a:t>
            </a: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, </a:t>
            </a:r>
            <a:r>
              <a:rPr lang="en-US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Reliable Network Protocols</a:t>
            </a:r>
            <a:endParaRPr lang="tr-TR" sz="1800" dirty="0">
              <a:solidFill>
                <a:srgbClr val="222222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marL="457200" lvl="0" indent="-311150">
              <a:lnSpc>
                <a:spcPct val="150000"/>
              </a:lnSpc>
              <a:buClr>
                <a:schemeClr val="dk1"/>
              </a:buClr>
              <a:buSzPts val="1300"/>
              <a:buFont typeface="Arial"/>
              <a:buChar char="■"/>
            </a:pPr>
            <a:r>
              <a:rPr lang="en-US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Cloud and Edge Computing</a:t>
            </a: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, </a:t>
            </a:r>
            <a:r>
              <a:rPr lang="en-US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Computer Networks</a:t>
            </a:r>
            <a:endParaRPr lang="tr-TR" sz="1800" dirty="0">
              <a:solidFill>
                <a:srgbClr val="222222"/>
              </a:solidFill>
              <a:latin typeface="+mn-lt"/>
              <a:ea typeface="Tahoma" pitchFamily="34" charset="0"/>
              <a:cs typeface="Tahoma" pitchFamily="34" charset="0"/>
            </a:endParaRPr>
          </a:p>
          <a:p>
            <a:pPr marL="457200" lvl="0" indent="-311150">
              <a:lnSpc>
                <a:spcPct val="150000"/>
              </a:lnSpc>
              <a:buClr>
                <a:schemeClr val="dk1"/>
              </a:buClr>
              <a:buSzPts val="1300"/>
              <a:buFont typeface="Arial"/>
              <a:buChar char="■"/>
            </a:pPr>
            <a:r>
              <a:rPr lang="en-US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Security </a:t>
            </a:r>
            <a:r>
              <a:rPr lang="tr-TR" sz="1800" dirty="0" err="1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and</a:t>
            </a:r>
            <a:r>
              <a:rPr lang="tr-TR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 </a:t>
            </a:r>
            <a:r>
              <a:rPr lang="en-US" sz="1800" dirty="0">
                <a:solidFill>
                  <a:srgbClr val="222222"/>
                </a:solidFill>
                <a:latin typeface="+mn-lt"/>
                <a:ea typeface="Tahoma" pitchFamily="34" charset="0"/>
                <a:cs typeface="Tahoma" pitchFamily="34" charset="0"/>
              </a:rPr>
              <a:t>Artificial Intelligence Distributed Systems</a:t>
            </a:r>
            <a:endParaRPr lang="tr-TR" sz="1800" dirty="0">
              <a:solidFill>
                <a:srgbClr val="222222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Google Shape;183;p26">
            <a:extLst>
              <a:ext uri="{FF2B5EF4-FFF2-40B4-BE49-F238E27FC236}">
                <a16:creationId xmlns:a16="http://schemas.microsoft.com/office/drawing/2014/main" id="{8D0CBD3D-2177-455A-95B0-24136BF7CDF1}"/>
              </a:ext>
            </a:extLst>
          </p:cNvPr>
          <p:cNvSpPr txBox="1">
            <a:spLocks/>
          </p:cNvSpPr>
          <p:nvPr/>
        </p:nvSpPr>
        <p:spPr>
          <a:xfrm>
            <a:off x="260276" y="1198959"/>
            <a:ext cx="3480565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r-TR" sz="2400" dirty="0" err="1">
                <a:solidFill>
                  <a:srgbClr val="000099"/>
                </a:solidFill>
                <a:latin typeface="+mn-lt"/>
              </a:rPr>
              <a:t>Research</a:t>
            </a:r>
            <a:r>
              <a:rPr lang="tr-TR" sz="2400" dirty="0">
                <a:solidFill>
                  <a:srgbClr val="000099"/>
                </a:solidFill>
                <a:latin typeface="+mn-lt"/>
              </a:rPr>
              <a:t> </a:t>
            </a:r>
            <a:r>
              <a:rPr lang="tr-TR" sz="2400" dirty="0" err="1">
                <a:solidFill>
                  <a:srgbClr val="000099"/>
                </a:solidFill>
                <a:latin typeface="+mn-lt"/>
              </a:rPr>
              <a:t>Expertise</a:t>
            </a:r>
            <a:endParaRPr lang="tr-TR" sz="2400" dirty="0">
              <a:solidFill>
                <a:srgbClr val="000099"/>
              </a:solidFill>
              <a:latin typeface="+mn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3EC3C4C-AC38-4A2F-BADE-201183454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7431" y="4930934"/>
            <a:ext cx="3817360" cy="16343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A3447A1-0704-4702-8694-7F6C50C31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131" y="1415894"/>
            <a:ext cx="2767549" cy="1830090"/>
          </a:xfrm>
          <a:prstGeom prst="rect">
            <a:avLst/>
          </a:prstGeom>
        </p:spPr>
      </p:pic>
      <p:pic>
        <p:nvPicPr>
          <p:cNvPr id="20" name="Picture 2" descr="https://cs.ku.edu.tr/wp-content/uploads/2020/04/KU_ENG_COMP_LogoENG.jpg">
            <a:extLst>
              <a:ext uri="{FF2B5EF4-FFF2-40B4-BE49-F238E27FC236}">
                <a16:creationId xmlns:a16="http://schemas.microsoft.com/office/drawing/2014/main" id="{79C23416-B395-48C1-A5F3-41328EC76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9" y="6172861"/>
            <a:ext cx="1607959" cy="58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6E20557-4F47-4DAB-A313-D205BDF4008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" y="4613311"/>
            <a:ext cx="3966396" cy="2122769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320910" y="-2299673"/>
            <a:ext cx="365709" cy="23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tr-TR" sz="2000" b="1" i="1">
                <a:latin typeface="Arial"/>
                <a:ea typeface="Arial"/>
                <a:cs typeface="Arial"/>
                <a:sym typeface="Arial"/>
              </a:rPr>
            </a:br>
            <a:br>
              <a:rPr lang="tr-TR" sz="2000" b="1" i="1">
                <a:latin typeface="Arial"/>
                <a:ea typeface="Arial"/>
                <a:cs typeface="Arial"/>
                <a:sym typeface="Arial"/>
              </a:rPr>
            </a:br>
            <a:endParaRPr sz="20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3C6F510-9A0E-4813-823E-65277E38A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010" y="4613312"/>
            <a:ext cx="4184668" cy="21227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60F5392-2582-4F5E-A8B6-F8AFA1403865}"/>
              </a:ext>
            </a:extLst>
          </p:cNvPr>
          <p:cNvSpPr/>
          <p:nvPr/>
        </p:nvSpPr>
        <p:spPr>
          <a:xfrm>
            <a:off x="-71120" y="1881669"/>
            <a:ext cx="84454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6050" lvl="0">
              <a:lnSpc>
                <a:spcPct val="150000"/>
              </a:lnSpc>
              <a:buClr>
                <a:schemeClr val="dk1"/>
              </a:buClr>
              <a:buSzPts val="1300"/>
            </a:pPr>
            <a:r>
              <a:rPr lang="en-US" sz="2000" dirty="0">
                <a:solidFill>
                  <a:srgbClr val="000099"/>
                </a:solidFill>
                <a:latin typeface="+mn-lt"/>
              </a:rPr>
              <a:t>TÜBİTAK</a:t>
            </a:r>
            <a:r>
              <a:rPr lang="en-US" sz="1800" dirty="0">
                <a:solidFill>
                  <a:srgbClr val="000099"/>
                </a:solidFill>
              </a:rPr>
              <a:t> 2247-A National Research Leaders </a:t>
            </a:r>
            <a:r>
              <a:rPr lang="tr-TR" sz="1800" dirty="0">
                <a:solidFill>
                  <a:srgbClr val="000099"/>
                </a:solidFill>
              </a:rPr>
              <a:t>P</a:t>
            </a:r>
            <a:r>
              <a:rPr lang="en-US" sz="1800" dirty="0" err="1">
                <a:solidFill>
                  <a:srgbClr val="000099"/>
                </a:solidFill>
              </a:rPr>
              <a:t>rogra</a:t>
            </a:r>
            <a:r>
              <a:rPr lang="tr-TR" sz="1800" dirty="0">
                <a:solidFill>
                  <a:srgbClr val="000099"/>
                </a:solidFill>
              </a:rPr>
              <a:t>m Grant</a:t>
            </a:r>
          </a:p>
          <a:p>
            <a:pPr marL="146050" lvl="0">
              <a:buClr>
                <a:schemeClr val="dk1"/>
              </a:buClr>
              <a:buSzPts val="1300"/>
            </a:pPr>
            <a:r>
              <a:rPr lang="tr-TR" sz="1800" u="sng" dirty="0">
                <a:solidFill>
                  <a:srgbClr val="000099"/>
                </a:solidFill>
              </a:rPr>
              <a:t>P</a:t>
            </a:r>
            <a:r>
              <a:rPr lang="en-US" sz="1800" u="sng" dirty="0" err="1">
                <a:solidFill>
                  <a:srgbClr val="000099"/>
                </a:solidFill>
              </a:rPr>
              <a:t>ostdoctoral</a:t>
            </a:r>
            <a:r>
              <a:rPr lang="en-US" sz="1800" u="sng" dirty="0">
                <a:solidFill>
                  <a:srgbClr val="000099"/>
                </a:solidFill>
              </a:rPr>
              <a:t> researcher </a:t>
            </a:r>
            <a:r>
              <a:rPr lang="tr-TR" sz="1800" u="sng" dirty="0" err="1">
                <a:solidFill>
                  <a:srgbClr val="000099"/>
                </a:solidFill>
              </a:rPr>
              <a:t>position</a:t>
            </a:r>
            <a:endParaRPr lang="tr-TR" sz="1800" u="sng" dirty="0">
              <a:solidFill>
                <a:srgbClr val="00009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7182C8-C466-4D3F-893B-5D0029619626}"/>
              </a:ext>
            </a:extLst>
          </p:cNvPr>
          <p:cNvSpPr/>
          <p:nvPr/>
        </p:nvSpPr>
        <p:spPr>
          <a:xfrm>
            <a:off x="73530" y="1246390"/>
            <a:ext cx="9226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+mn-lt"/>
              </a:rPr>
              <a:t>SynergyNet</a:t>
            </a:r>
            <a:r>
              <a:rPr lang="tr-TR" sz="2000" b="1" dirty="0">
                <a:solidFill>
                  <a:srgbClr val="C00000"/>
                </a:solidFill>
                <a:latin typeface="+mn-lt"/>
              </a:rPr>
              <a:t> Project: </a:t>
            </a:r>
          </a:p>
          <a:p>
            <a:r>
              <a:rPr lang="en-US" sz="2000" dirty="0">
                <a:solidFill>
                  <a:srgbClr val="C00000"/>
                </a:solidFill>
                <a:latin typeface="+mn-lt"/>
              </a:rPr>
              <a:t>Internet of Energy with Blockchain, Smart Contract and Federated Learning</a:t>
            </a:r>
            <a:endParaRPr lang="tr-TR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897473-4FD3-4E8F-BEA4-74C3BFE3430C}"/>
              </a:ext>
            </a:extLst>
          </p:cNvPr>
          <p:cNvSpPr/>
          <p:nvPr/>
        </p:nvSpPr>
        <p:spPr>
          <a:xfrm>
            <a:off x="73530" y="2769158"/>
            <a:ext cx="88791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00099"/>
                </a:solidFill>
                <a:latin typeface="+mn-lt"/>
              </a:rPr>
              <a:t>Qualifications Required:</a:t>
            </a:r>
          </a:p>
          <a:p>
            <a:r>
              <a:rPr lang="en-US" sz="1800" dirty="0">
                <a:solidFill>
                  <a:srgbClr val="000099"/>
                </a:solidFill>
                <a:latin typeface="+mn-lt"/>
              </a:rPr>
              <a:t>PhD in Computer Science / Engineering. Background and research experience on Distributed systems, Internet of Energy, Blockchain, Intelligent systems, Distributed federated learning, peer-to-peer (P2P) networks.</a:t>
            </a:r>
            <a:endParaRPr lang="tr-TR" sz="1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1" name="Google Shape;101;p2">
            <a:extLst>
              <a:ext uri="{FF2B5EF4-FFF2-40B4-BE49-F238E27FC236}">
                <a16:creationId xmlns:a16="http://schemas.microsoft.com/office/drawing/2014/main" id="{8F044624-B218-404E-B2A8-170BD9D2ADFC}"/>
              </a:ext>
            </a:extLst>
          </p:cNvPr>
          <p:cNvSpPr txBox="1"/>
          <p:nvPr/>
        </p:nvSpPr>
        <p:spPr>
          <a:xfrm>
            <a:off x="713747" y="204219"/>
            <a:ext cx="7731667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C00000"/>
              </a:buClr>
              <a:buSzPts val="2000"/>
            </a:pPr>
            <a:r>
              <a:rPr lang="en-US" sz="2700" dirty="0">
                <a:solidFill>
                  <a:srgbClr val="C00000"/>
                </a:solidFill>
              </a:rPr>
              <a:t>Distributed Systems and Reliable Networks (DISNET)</a:t>
            </a:r>
            <a:r>
              <a:rPr lang="tr-TR" sz="2700" dirty="0">
                <a:solidFill>
                  <a:srgbClr val="C00000"/>
                </a:solidFill>
              </a:rPr>
              <a:t> </a:t>
            </a:r>
            <a:r>
              <a:rPr lang="en-US" sz="2700" dirty="0">
                <a:solidFill>
                  <a:srgbClr val="C00000"/>
                </a:solidFill>
              </a:rPr>
              <a:t>Research </a:t>
            </a:r>
            <a:r>
              <a:rPr lang="tr-TR" sz="2700" i="0" u="none" strike="noStrike" cap="none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Laboratory</a:t>
            </a:r>
            <a:endParaRPr sz="27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Picture 2" descr="https://cs.ku.edu.tr/wp-content/uploads/2020/04/KU_ENG_COMP_LogoENG.jpg">
            <a:extLst>
              <a:ext uri="{FF2B5EF4-FFF2-40B4-BE49-F238E27FC236}">
                <a16:creationId xmlns:a16="http://schemas.microsoft.com/office/drawing/2014/main" id="{D831AFEE-C05F-44B9-80D3-E88E048E8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" y="6228368"/>
            <a:ext cx="1729390" cy="6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40AE1CD-2186-486D-8419-0AF67874D8A5}"/>
              </a:ext>
            </a:extLst>
          </p:cNvPr>
          <p:cNvSpPr/>
          <p:nvPr/>
        </p:nvSpPr>
        <p:spPr>
          <a:xfrm>
            <a:off x="90688" y="4101955"/>
            <a:ext cx="90471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tr-TR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Interested</a:t>
            </a:r>
            <a:r>
              <a:rPr lang="tr-TR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MSCA-PF </a:t>
            </a:r>
            <a:r>
              <a:rPr lang="tr-TR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Postdoctoral</a:t>
            </a:r>
            <a:r>
              <a:rPr lang="tr-TR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researcher</a:t>
            </a:r>
            <a:r>
              <a:rPr lang="tr-TR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candidates</a:t>
            </a:r>
            <a:r>
              <a:rPr lang="tr-TR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can </a:t>
            </a:r>
            <a:r>
              <a:rPr lang="tr-TR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tr-TR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tr-TR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SynergyNet</a:t>
            </a:r>
            <a:r>
              <a:rPr lang="tr-TR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6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project</a:t>
            </a:r>
            <a:r>
              <a:rPr lang="tr-TR" sz="16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 txBox="1">
            <a:spLocks noGrp="1"/>
          </p:cNvSpPr>
          <p:nvPr>
            <p:ph type="title"/>
          </p:nvPr>
        </p:nvSpPr>
        <p:spPr>
          <a:xfrm>
            <a:off x="320910" y="-2299673"/>
            <a:ext cx="365709" cy="23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br>
              <a:rPr lang="tr-TR" sz="2000" b="1" i="1">
                <a:latin typeface="Arial"/>
                <a:ea typeface="Arial"/>
                <a:cs typeface="Arial"/>
                <a:sym typeface="Arial"/>
              </a:rPr>
            </a:br>
            <a:br>
              <a:rPr lang="tr-TR" sz="2000" b="1" i="1">
                <a:latin typeface="Arial"/>
                <a:ea typeface="Arial"/>
                <a:cs typeface="Arial"/>
                <a:sym typeface="Arial"/>
              </a:rPr>
            </a:br>
            <a:endParaRPr sz="20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7182C8-C466-4D3F-893B-5D0029619626}"/>
              </a:ext>
            </a:extLst>
          </p:cNvPr>
          <p:cNvSpPr/>
          <p:nvPr/>
        </p:nvSpPr>
        <p:spPr>
          <a:xfrm>
            <a:off x="73530" y="945695"/>
            <a:ext cx="85421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1600" dirty="0"/>
              <a:t>O. </a:t>
            </a:r>
            <a:r>
              <a:rPr lang="tr-TR" sz="1600" dirty="0" err="1"/>
              <a:t>Bouachir</a:t>
            </a:r>
            <a:r>
              <a:rPr lang="tr-TR" sz="1600" dirty="0"/>
              <a:t>, M. </a:t>
            </a:r>
            <a:r>
              <a:rPr lang="tr-TR" sz="1600" dirty="0" err="1"/>
              <a:t>Aloqaily</a:t>
            </a:r>
            <a:r>
              <a:rPr lang="tr-TR" sz="1600" dirty="0"/>
              <a:t>, Ö. </a:t>
            </a:r>
            <a:r>
              <a:rPr lang="tr-TR" sz="1600" dirty="0" err="1"/>
              <a:t>Özkasap</a:t>
            </a:r>
            <a:r>
              <a:rPr lang="tr-TR" sz="1600" dirty="0"/>
              <a:t>, F.S. Ali, "</a:t>
            </a:r>
            <a:r>
              <a:rPr lang="tr-TR" sz="1600" dirty="0" err="1"/>
              <a:t>FederatedGrids</a:t>
            </a:r>
            <a:r>
              <a:rPr lang="tr-TR" sz="1600" dirty="0"/>
              <a:t>: </a:t>
            </a:r>
            <a:r>
              <a:rPr lang="tr-TR" sz="1600" dirty="0" err="1"/>
              <a:t>Federated</a:t>
            </a:r>
            <a:r>
              <a:rPr lang="tr-TR" sz="1600" dirty="0"/>
              <a:t> Learning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Blockchain-assisted</a:t>
            </a:r>
            <a:r>
              <a:rPr lang="tr-TR" sz="1600" dirty="0"/>
              <a:t> P2P </a:t>
            </a:r>
            <a:r>
              <a:rPr lang="tr-TR" sz="1600" dirty="0" err="1"/>
              <a:t>Energy</a:t>
            </a:r>
            <a:r>
              <a:rPr lang="tr-TR" sz="1600" dirty="0"/>
              <a:t> </a:t>
            </a:r>
            <a:r>
              <a:rPr lang="tr-TR" sz="1600" dirty="0" err="1"/>
              <a:t>Sharing</a:t>
            </a:r>
            <a:r>
              <a:rPr lang="tr-TR" sz="1600" dirty="0"/>
              <a:t>", IEEE </a:t>
            </a:r>
            <a:r>
              <a:rPr lang="tr-TR" sz="1600" dirty="0" err="1"/>
              <a:t>Transactions</a:t>
            </a:r>
            <a:r>
              <a:rPr lang="tr-TR" sz="1600" dirty="0"/>
              <a:t> on </a:t>
            </a:r>
            <a:r>
              <a:rPr lang="tr-TR" sz="1600" dirty="0" err="1"/>
              <a:t>Green</a:t>
            </a:r>
            <a:r>
              <a:rPr lang="tr-TR" sz="1600" dirty="0"/>
              <a:t> Communications </a:t>
            </a:r>
            <a:r>
              <a:rPr lang="tr-TR" sz="1600" dirty="0" err="1"/>
              <a:t>and</a:t>
            </a:r>
            <a:r>
              <a:rPr lang="tr-TR" sz="1600" dirty="0"/>
              <a:t> Networking, 6(1): 424-436, </a:t>
            </a:r>
            <a:r>
              <a:rPr lang="tr-TR" sz="1600" dirty="0" err="1"/>
              <a:t>March</a:t>
            </a:r>
            <a:r>
              <a:rPr lang="tr-TR" sz="1600" dirty="0"/>
              <a:t> 2022. </a:t>
            </a:r>
            <a:r>
              <a:rPr lang="tr-TR" sz="1600" u="sng" dirty="0">
                <a:hlinkClick r:id="rId3"/>
              </a:rPr>
              <a:t>https://doi.org/10.1109/TGCN.2022.3140978</a:t>
            </a:r>
            <a:endParaRPr lang="tr-TR" sz="1600" u="sng" dirty="0"/>
          </a:p>
          <a:p>
            <a:pPr lvl="0"/>
            <a:endParaRPr lang="tr-TR" sz="1600" dirty="0"/>
          </a:p>
          <a:p>
            <a:pPr lvl="0"/>
            <a:r>
              <a:rPr lang="tr-TR" sz="1600" dirty="0"/>
              <a:t>Ali, F.S., M. </a:t>
            </a:r>
            <a:r>
              <a:rPr lang="tr-TR" sz="1600" dirty="0" err="1"/>
              <a:t>Aloqaily</a:t>
            </a:r>
            <a:r>
              <a:rPr lang="tr-TR" sz="1600" dirty="0"/>
              <a:t>, O. </a:t>
            </a:r>
            <a:r>
              <a:rPr lang="tr-TR" sz="1600" dirty="0" err="1"/>
              <a:t>Alfandi</a:t>
            </a:r>
            <a:r>
              <a:rPr lang="tr-TR" sz="1600" dirty="0"/>
              <a:t>, </a:t>
            </a:r>
            <a:r>
              <a:rPr lang="tr-TR" sz="1600" dirty="0" err="1"/>
              <a:t>and</a:t>
            </a:r>
            <a:r>
              <a:rPr lang="tr-TR" sz="1600" dirty="0"/>
              <a:t> Ö. </a:t>
            </a:r>
            <a:r>
              <a:rPr lang="tr-TR" sz="1600" dirty="0" err="1"/>
              <a:t>Özkasap</a:t>
            </a:r>
            <a:r>
              <a:rPr lang="tr-TR" sz="1600" dirty="0"/>
              <a:t>. “</a:t>
            </a:r>
            <a:r>
              <a:rPr lang="tr-TR" sz="1600" dirty="0" err="1"/>
              <a:t>Cyberphysical</a:t>
            </a:r>
            <a:r>
              <a:rPr lang="tr-TR" sz="1600" dirty="0"/>
              <a:t> </a:t>
            </a:r>
            <a:r>
              <a:rPr lang="tr-TR" sz="1600" dirty="0" err="1"/>
              <a:t>blockchain-enabled</a:t>
            </a:r>
            <a:r>
              <a:rPr lang="tr-TR" sz="1600" dirty="0"/>
              <a:t> </a:t>
            </a:r>
            <a:r>
              <a:rPr lang="tr-TR" sz="1600" dirty="0" err="1"/>
              <a:t>peer-to-peer</a:t>
            </a:r>
            <a:r>
              <a:rPr lang="tr-TR" sz="1600" dirty="0"/>
              <a:t> </a:t>
            </a:r>
            <a:r>
              <a:rPr lang="tr-TR" sz="1600" dirty="0" err="1"/>
              <a:t>energy</a:t>
            </a:r>
            <a:r>
              <a:rPr lang="tr-TR" sz="1600" dirty="0"/>
              <a:t> </a:t>
            </a:r>
            <a:r>
              <a:rPr lang="tr-TR" sz="1600" dirty="0" err="1"/>
              <a:t>trading</a:t>
            </a:r>
            <a:r>
              <a:rPr lang="tr-TR" sz="1600" dirty="0"/>
              <a:t>”, IEEE </a:t>
            </a:r>
            <a:r>
              <a:rPr lang="tr-TR" sz="1600" dirty="0" err="1"/>
              <a:t>Computer</a:t>
            </a:r>
            <a:r>
              <a:rPr lang="tr-TR" sz="1600" dirty="0"/>
              <a:t>, 53(9): 56–65, </a:t>
            </a:r>
            <a:r>
              <a:rPr lang="tr-TR" sz="1600" dirty="0" err="1"/>
              <a:t>September</a:t>
            </a:r>
            <a:r>
              <a:rPr lang="tr-TR" sz="1600" dirty="0"/>
              <a:t> 2020. </a:t>
            </a:r>
            <a:r>
              <a:rPr lang="tr-TR" sz="1600" u="sng" dirty="0">
                <a:hlinkClick r:id="rId4"/>
              </a:rPr>
              <a:t>https://doi.org/10.1109/MC.2020.2991453</a:t>
            </a:r>
            <a:endParaRPr lang="tr-TR" sz="1600" dirty="0"/>
          </a:p>
          <a:p>
            <a:pPr lvl="0"/>
            <a:endParaRPr lang="tr-TR" sz="1600" dirty="0"/>
          </a:p>
          <a:p>
            <a:pPr lvl="0"/>
            <a:r>
              <a:rPr lang="tr-TR" sz="1600" dirty="0"/>
              <a:t>Ali, F.S., O. </a:t>
            </a:r>
            <a:r>
              <a:rPr lang="tr-TR" sz="1600" dirty="0" err="1"/>
              <a:t>Bouachir</a:t>
            </a:r>
            <a:r>
              <a:rPr lang="tr-TR" sz="1600" dirty="0"/>
              <a:t>, Ö. </a:t>
            </a:r>
            <a:r>
              <a:rPr lang="tr-TR" sz="1600" dirty="0" err="1"/>
              <a:t>Özkasap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M. </a:t>
            </a:r>
            <a:r>
              <a:rPr lang="tr-TR" sz="1600" dirty="0" err="1"/>
              <a:t>Aloqaily</a:t>
            </a:r>
            <a:r>
              <a:rPr lang="tr-TR" sz="1600" dirty="0"/>
              <a:t>. “</a:t>
            </a:r>
            <a:r>
              <a:rPr lang="tr-TR" sz="1600" dirty="0" err="1"/>
              <a:t>SynergyChain</a:t>
            </a:r>
            <a:r>
              <a:rPr lang="tr-TR" sz="1600" dirty="0"/>
              <a:t>: </a:t>
            </a:r>
            <a:r>
              <a:rPr lang="tr-TR" sz="1600" dirty="0" err="1"/>
              <a:t>Blockchain-assisted</a:t>
            </a:r>
            <a:r>
              <a:rPr lang="tr-TR" sz="1600" dirty="0"/>
              <a:t> </a:t>
            </a:r>
            <a:r>
              <a:rPr lang="tr-TR" sz="1600" dirty="0" err="1"/>
              <a:t>Adaptive</a:t>
            </a:r>
            <a:r>
              <a:rPr lang="tr-TR" sz="1600" dirty="0"/>
              <a:t> </a:t>
            </a:r>
            <a:r>
              <a:rPr lang="tr-TR" sz="1600" dirty="0" err="1"/>
              <a:t>Cyberphysical</a:t>
            </a:r>
            <a:r>
              <a:rPr lang="tr-TR" sz="1600" dirty="0"/>
              <a:t> P2P </a:t>
            </a:r>
            <a:r>
              <a:rPr lang="tr-TR" sz="1600" dirty="0" err="1"/>
              <a:t>Energy</a:t>
            </a:r>
            <a:r>
              <a:rPr lang="tr-TR" sz="1600" dirty="0"/>
              <a:t> </a:t>
            </a:r>
            <a:r>
              <a:rPr lang="tr-TR" sz="1600" dirty="0" err="1"/>
              <a:t>Trading</a:t>
            </a:r>
            <a:r>
              <a:rPr lang="tr-TR" sz="1600" dirty="0"/>
              <a:t>”, IEEE </a:t>
            </a:r>
            <a:r>
              <a:rPr lang="tr-TR" sz="1600" dirty="0" err="1"/>
              <a:t>Transactions</a:t>
            </a:r>
            <a:r>
              <a:rPr lang="tr-TR" sz="1600" dirty="0"/>
              <a:t> on </a:t>
            </a:r>
            <a:r>
              <a:rPr lang="tr-TR" sz="1600" dirty="0" err="1"/>
              <a:t>Industrial</a:t>
            </a:r>
            <a:r>
              <a:rPr lang="tr-TR" sz="1600" dirty="0"/>
              <a:t> </a:t>
            </a:r>
            <a:r>
              <a:rPr lang="tr-TR" sz="1600" dirty="0" err="1"/>
              <a:t>Informatics</a:t>
            </a:r>
            <a:r>
              <a:rPr lang="tr-TR" sz="1600" dirty="0"/>
              <a:t> 17(8): 5769-5778, </a:t>
            </a:r>
            <a:r>
              <a:rPr lang="tr-TR" sz="1600" dirty="0" err="1"/>
              <a:t>August</a:t>
            </a:r>
            <a:r>
              <a:rPr lang="tr-TR" sz="1600" dirty="0"/>
              <a:t> 2021. </a:t>
            </a:r>
            <a:r>
              <a:rPr lang="tr-TR" sz="1600" u="sng" dirty="0">
                <a:hlinkClick r:id="rId5"/>
              </a:rPr>
              <a:t>https://doi.org/10.1109/TII.2020.3046744</a:t>
            </a:r>
            <a:endParaRPr lang="tr-TR" sz="1600" dirty="0"/>
          </a:p>
          <a:p>
            <a:pPr lvl="0"/>
            <a:endParaRPr lang="tr-TR" sz="1600" dirty="0"/>
          </a:p>
          <a:p>
            <a:pPr lvl="0"/>
            <a:r>
              <a:rPr lang="tr-TR" sz="1600" dirty="0" err="1"/>
              <a:t>Hassanzadeh-Nazarabadi</a:t>
            </a:r>
            <a:r>
              <a:rPr lang="tr-TR" sz="1600" dirty="0"/>
              <a:t>, Y., A. Küpçü, Ö. </a:t>
            </a:r>
            <a:r>
              <a:rPr lang="tr-TR" sz="1600" dirty="0" err="1"/>
              <a:t>Özkasap</a:t>
            </a:r>
            <a:r>
              <a:rPr lang="tr-TR" sz="1600" dirty="0"/>
              <a:t> (2021), “</a:t>
            </a:r>
            <a:r>
              <a:rPr lang="tr-TR" sz="1600" dirty="0" err="1"/>
              <a:t>LightChain</a:t>
            </a:r>
            <a:r>
              <a:rPr lang="tr-TR" sz="1600" dirty="0"/>
              <a:t>: </a:t>
            </a:r>
            <a:r>
              <a:rPr lang="tr-TR" sz="1600" dirty="0" err="1"/>
              <a:t>Scalable</a:t>
            </a:r>
            <a:r>
              <a:rPr lang="tr-TR" sz="1600" dirty="0"/>
              <a:t> DHT-</a:t>
            </a:r>
            <a:r>
              <a:rPr lang="tr-TR" sz="1600" dirty="0" err="1"/>
              <a:t>Based</a:t>
            </a:r>
            <a:r>
              <a:rPr lang="tr-TR" sz="1600" dirty="0"/>
              <a:t> </a:t>
            </a:r>
            <a:r>
              <a:rPr lang="tr-TR" sz="1600" dirty="0" err="1"/>
              <a:t>Blockchain</a:t>
            </a:r>
            <a:r>
              <a:rPr lang="tr-TR" sz="1600" dirty="0"/>
              <a:t>”. IEEE </a:t>
            </a:r>
            <a:r>
              <a:rPr lang="tr-TR" sz="1600" dirty="0" err="1"/>
              <a:t>Transactions</a:t>
            </a:r>
            <a:r>
              <a:rPr lang="tr-TR" sz="1600" dirty="0"/>
              <a:t> on </a:t>
            </a:r>
            <a:r>
              <a:rPr lang="tr-TR" sz="1600" dirty="0" err="1"/>
              <a:t>Parallel</a:t>
            </a:r>
            <a:r>
              <a:rPr lang="tr-TR" sz="1600" dirty="0"/>
              <a:t> Distributed </a:t>
            </a:r>
            <a:r>
              <a:rPr lang="tr-TR" sz="1600" dirty="0" err="1"/>
              <a:t>Systems</a:t>
            </a:r>
            <a:r>
              <a:rPr lang="tr-TR" sz="1600" dirty="0"/>
              <a:t> 32(10): 2582-2593, </a:t>
            </a:r>
            <a:r>
              <a:rPr lang="tr-TR" sz="1600" dirty="0" err="1"/>
              <a:t>October</a:t>
            </a:r>
            <a:r>
              <a:rPr lang="tr-TR" sz="1600" dirty="0"/>
              <a:t> 2021. </a:t>
            </a:r>
            <a:r>
              <a:rPr lang="tr-TR" sz="1600" u="sng" dirty="0">
                <a:hlinkClick r:id="rId6"/>
              </a:rPr>
              <a:t>https://doi.org/10.1109/TPDS.2021.3071176</a:t>
            </a:r>
            <a:endParaRPr lang="tr-TR" sz="2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1" name="Google Shape;101;p2">
            <a:extLst>
              <a:ext uri="{FF2B5EF4-FFF2-40B4-BE49-F238E27FC236}">
                <a16:creationId xmlns:a16="http://schemas.microsoft.com/office/drawing/2014/main" id="{8F044624-B218-404E-B2A8-170BD9D2ADFC}"/>
              </a:ext>
            </a:extLst>
          </p:cNvPr>
          <p:cNvSpPr txBox="1"/>
          <p:nvPr/>
        </p:nvSpPr>
        <p:spPr>
          <a:xfrm>
            <a:off x="73530" y="326139"/>
            <a:ext cx="7731667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C00000"/>
              </a:buClr>
              <a:buSzPts val="2000"/>
            </a:pPr>
            <a:r>
              <a:rPr lang="tr-TR" sz="2700" dirty="0" err="1">
                <a:solidFill>
                  <a:srgbClr val="C00000"/>
                </a:solidFill>
              </a:rPr>
              <a:t>Related</a:t>
            </a:r>
            <a:r>
              <a:rPr lang="tr-TR" sz="2700" dirty="0">
                <a:solidFill>
                  <a:srgbClr val="C00000"/>
                </a:solidFill>
              </a:rPr>
              <a:t> </a:t>
            </a:r>
            <a:r>
              <a:rPr lang="tr-TR" sz="2700" dirty="0" err="1">
                <a:solidFill>
                  <a:srgbClr val="C00000"/>
                </a:solidFill>
              </a:rPr>
              <a:t>Recent</a:t>
            </a:r>
            <a:r>
              <a:rPr lang="tr-TR" sz="2700" dirty="0">
                <a:solidFill>
                  <a:srgbClr val="C00000"/>
                </a:solidFill>
              </a:rPr>
              <a:t> Publications</a:t>
            </a:r>
            <a:endParaRPr sz="270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AB4001-C48F-48B7-9512-341059EFC9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0" y="5234124"/>
            <a:ext cx="4057208" cy="15315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1A9F0E-B825-4554-8B02-F97222D361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654" y="5305837"/>
            <a:ext cx="2595346" cy="1459883"/>
          </a:xfrm>
          <a:prstGeom prst="rect">
            <a:avLst/>
          </a:prstGeom>
        </p:spPr>
      </p:pic>
      <p:pic>
        <p:nvPicPr>
          <p:cNvPr id="8" name="Picture 2" descr="https://cs.ku.edu.tr/wp-content/uploads/2020/04/KU_ENG_COMP_LogoENG.jpg">
            <a:extLst>
              <a:ext uri="{FF2B5EF4-FFF2-40B4-BE49-F238E27FC236}">
                <a16:creationId xmlns:a16="http://schemas.microsoft.com/office/drawing/2014/main" id="{2A13BDB4-A447-4C87-AF9C-AD43D705C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0" y="6228368"/>
            <a:ext cx="1729390" cy="62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1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70A1295-61BC-4214-AA3E-D39667302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9 Resim" descr="kocuniv_kampus.jpg">
            <a:extLst>
              <a:ext uri="{FF2B5EF4-FFF2-40B4-BE49-F238E27FC236}">
                <a16:creationId xmlns:a16="http://schemas.microsoft.com/office/drawing/2014/main" id="{AA81DB1A-5EA3-4D44-8963-5B3509BC60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09" r="18310" b="1"/>
          <a:stretch/>
        </p:blipFill>
        <p:spPr bwMode="auto">
          <a:xfrm>
            <a:off x="20" y="11"/>
            <a:ext cx="9143980" cy="348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B139475-2B26-4CA9-9413-DE741E49F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41813"/>
            <a:ext cx="9141713" cy="1828800"/>
            <a:chOff x="-305" y="3144820"/>
            <a:chExt cx="9182100" cy="1551136"/>
          </a:xfrm>
        </p:grpSpPr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16C6BF63-6277-4C39-BE5D-3C341662CE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76854"/>
              <a:ext cx="9182100" cy="1019102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EA3BAD9-C130-4A9C-9086-20D132A6C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44820"/>
              <a:ext cx="9182100" cy="932744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587D38B-9E07-4A8B-B285-5FEBF6A60D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80789"/>
              <a:ext cx="9182100" cy="544245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EF4DD4B-217B-4346-A2B8-432793639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324550"/>
              <a:ext cx="9182100" cy="765639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711F0251-7034-46D2-B5E7-25F159DA4639}"/>
              </a:ext>
            </a:extLst>
          </p:cNvPr>
          <p:cNvSpPr txBox="1">
            <a:spLocks/>
          </p:cNvSpPr>
          <p:nvPr/>
        </p:nvSpPr>
        <p:spPr>
          <a:xfrm>
            <a:off x="0" y="3275378"/>
            <a:ext cx="9004832" cy="15322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700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MSCA Postdoctoral Fellowships </a:t>
            </a:r>
            <a:r>
              <a:rPr lang="tr-TR" sz="2700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H</a:t>
            </a:r>
            <a:r>
              <a:rPr lang="en-US" sz="2700" kern="1200" dirty="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osting</a:t>
            </a:r>
            <a:r>
              <a:rPr lang="en-US" sz="2700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2700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O</a:t>
            </a:r>
            <a:r>
              <a:rPr lang="en-US" sz="2700" kern="1200" dirty="0" err="1">
                <a:solidFill>
                  <a:srgbClr val="000099"/>
                </a:solidFill>
                <a:latin typeface="+mn-lt"/>
                <a:ea typeface="+mn-ea"/>
                <a:cs typeface="+mn-cs"/>
              </a:rPr>
              <a:t>ffer</a:t>
            </a:r>
            <a:r>
              <a:rPr lang="en-US" sz="2700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 </a:t>
            </a:r>
            <a:endParaRPr lang="tr-TR" sz="2700" kern="1200" dirty="0">
              <a:solidFill>
                <a:srgbClr val="000099"/>
              </a:solidFill>
              <a:latin typeface="+mn-lt"/>
              <a:ea typeface="+mn-ea"/>
              <a:cs typeface="+mn-cs"/>
            </a:endParaRPr>
          </a:p>
          <a:p>
            <a:pPr marL="0" indent="0">
              <a:buFont typeface="Arial"/>
              <a:buNone/>
            </a:pPr>
            <a:r>
              <a:rPr lang="en-US" sz="2700" kern="1200" dirty="0">
                <a:solidFill>
                  <a:srgbClr val="000099"/>
                </a:solidFill>
                <a:latin typeface="+mn-lt"/>
                <a:ea typeface="+mn-ea"/>
                <a:cs typeface="+mn-cs"/>
              </a:rPr>
              <a:t>Distributed Systems and Reliable Networks Research Lab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FB31FCD-B1BE-4035-885A-394213D35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4995938"/>
            <a:ext cx="9286469" cy="761704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tr-TR" sz="1800" dirty="0" err="1">
                <a:latin typeface="+mn-lt"/>
              </a:rPr>
              <a:t>Interested</a:t>
            </a:r>
            <a:r>
              <a:rPr lang="tr-TR" sz="1800" dirty="0">
                <a:latin typeface="+mn-lt"/>
              </a:rPr>
              <a:t> </a:t>
            </a:r>
            <a:r>
              <a:rPr lang="tr-TR" sz="1800" dirty="0" err="1">
                <a:latin typeface="+mn-lt"/>
              </a:rPr>
              <a:t>candidates</a:t>
            </a:r>
            <a:r>
              <a:rPr lang="tr-TR" sz="1800" dirty="0">
                <a:latin typeface="+mn-lt"/>
              </a:rPr>
              <a:t> </a:t>
            </a:r>
            <a:r>
              <a:rPr lang="tr-TR" sz="1800" dirty="0" err="1">
                <a:latin typeface="+mn-lt"/>
              </a:rPr>
              <a:t>are</a:t>
            </a:r>
            <a:r>
              <a:rPr lang="tr-TR" sz="1800" dirty="0">
                <a:latin typeface="+mn-lt"/>
              </a:rPr>
              <a:t> </a:t>
            </a:r>
            <a:r>
              <a:rPr lang="tr-TR" sz="1800" dirty="0" err="1">
                <a:latin typeface="+mn-lt"/>
              </a:rPr>
              <a:t>encouraged</a:t>
            </a:r>
            <a:r>
              <a:rPr lang="tr-TR" sz="1800" dirty="0">
                <a:latin typeface="+mn-lt"/>
              </a:rPr>
              <a:t> </a:t>
            </a:r>
            <a:r>
              <a:rPr lang="tr-TR" sz="1800" dirty="0" err="1">
                <a:latin typeface="+mn-lt"/>
              </a:rPr>
              <a:t>to</a:t>
            </a:r>
            <a:r>
              <a:rPr lang="tr-TR" sz="1800" dirty="0">
                <a:latin typeface="+mn-lt"/>
              </a:rPr>
              <a:t> </a:t>
            </a:r>
            <a:r>
              <a:rPr lang="tr-TR" sz="1800" dirty="0" err="1">
                <a:latin typeface="+mn-lt"/>
              </a:rPr>
              <a:t>contact</a:t>
            </a:r>
            <a:r>
              <a:rPr lang="tr-TR" sz="1800" dirty="0">
                <a:latin typeface="+mn-lt"/>
              </a:rPr>
              <a:t> </a:t>
            </a:r>
            <a:r>
              <a:rPr lang="tr-TR" sz="1800" dirty="0" err="1">
                <a:latin typeface="+mn-lt"/>
              </a:rPr>
              <a:t>by</a:t>
            </a:r>
            <a:r>
              <a:rPr lang="tr-TR" sz="1800" dirty="0">
                <a:latin typeface="+mn-lt"/>
              </a:rPr>
              <a:t> </a:t>
            </a:r>
            <a:r>
              <a:rPr lang="tr-TR" sz="1800" dirty="0" err="1">
                <a:latin typeface="+mn-lt"/>
              </a:rPr>
              <a:t>including</a:t>
            </a:r>
            <a:r>
              <a:rPr lang="tr-TR" sz="1800" dirty="0">
                <a:latin typeface="+mn-lt"/>
              </a:rPr>
              <a:t> CV </a:t>
            </a:r>
            <a:r>
              <a:rPr lang="tr-TR" sz="1800" dirty="0" err="1">
                <a:latin typeface="+mn-lt"/>
              </a:rPr>
              <a:t>and</a:t>
            </a:r>
            <a:r>
              <a:rPr lang="tr-TR" sz="1800" dirty="0">
                <a:latin typeface="+mn-lt"/>
              </a:rPr>
              <a:t> </a:t>
            </a:r>
            <a:r>
              <a:rPr lang="tr-TR" sz="1800" dirty="0" err="1">
                <a:latin typeface="+mn-lt"/>
              </a:rPr>
              <a:t>research</a:t>
            </a:r>
            <a:r>
              <a:rPr lang="tr-TR" sz="1800" dirty="0">
                <a:latin typeface="+mn-lt"/>
              </a:rPr>
              <a:t> </a:t>
            </a:r>
            <a:r>
              <a:rPr lang="tr-TR" sz="1800" dirty="0" err="1">
                <a:latin typeface="+mn-lt"/>
              </a:rPr>
              <a:t>statement</a:t>
            </a:r>
            <a:r>
              <a:rPr lang="tr-TR" sz="1800" dirty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tr-TR" sz="1800" kern="12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Offer</a:t>
            </a:r>
            <a:r>
              <a:rPr lang="tr-TR" sz="18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tr-TR" sz="1800" kern="1200" dirty="0" err="1">
                <a:solidFill>
                  <a:srgbClr val="C00000"/>
                </a:solidFill>
                <a:latin typeface="+mn-lt"/>
                <a:ea typeface="+mn-ea"/>
                <a:cs typeface="+mn-cs"/>
              </a:rPr>
              <a:t>Details</a:t>
            </a:r>
            <a:r>
              <a:rPr lang="tr-TR" sz="1800" kern="1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: </a:t>
            </a:r>
            <a:r>
              <a:rPr lang="tr-TR" sz="1800" kern="1200" dirty="0">
                <a:solidFill>
                  <a:srgbClr val="C00000"/>
                </a:solidFill>
                <a:latin typeface="+mn-lt"/>
                <a:ea typeface="+mn-ea"/>
                <a:cs typeface="+mn-cs"/>
                <a:hlinkClick r:id="rId4"/>
              </a:rPr>
              <a:t>EURAXESS site</a:t>
            </a:r>
            <a:endParaRPr lang="en-US" sz="1800" kern="1200" dirty="0">
              <a:solidFill>
                <a:srgbClr val="C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4" name="Picture 2" descr="https://cs.ku.edu.tr/wp-content/uploads/2020/04/KU_ENG_COMP_LogoENG.jpg">
            <a:extLst>
              <a:ext uri="{FF2B5EF4-FFF2-40B4-BE49-F238E27FC236}">
                <a16:creationId xmlns:a16="http://schemas.microsoft.com/office/drawing/2014/main" id="{C65CF2D4-A140-432A-9FEF-BA8D28E1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99" y="5776615"/>
            <a:ext cx="2763059" cy="100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s://ai.ku.edu.tr/wp-content/uploads/2020/12/KUIS_AI_LOGO_nolab_378x150.png">
            <a:extLst>
              <a:ext uri="{FF2B5EF4-FFF2-40B4-BE49-F238E27FC236}">
                <a16:creationId xmlns:a16="http://schemas.microsoft.com/office/drawing/2014/main" id="{60902297-14EB-4A1C-B671-712A0690A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182" y="5908907"/>
            <a:ext cx="1919493" cy="7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8391722-7FA1-4612-B57F-6B97F0953D7D}"/>
              </a:ext>
            </a:extLst>
          </p:cNvPr>
          <p:cNvSpPr txBox="1"/>
          <p:nvPr/>
        </p:nvSpPr>
        <p:spPr>
          <a:xfrm>
            <a:off x="0" y="4401754"/>
            <a:ext cx="8746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1800" b="1" dirty="0">
              <a:solidFill>
                <a:srgbClr val="C00000"/>
              </a:solidFill>
            </a:endParaRPr>
          </a:p>
          <a:p>
            <a:r>
              <a:rPr lang="tr-TR" sz="1800" kern="1200" dirty="0" err="1">
                <a:solidFill>
                  <a:srgbClr val="C00000"/>
                </a:solidFill>
                <a:latin typeface="+mn-lt"/>
                <a:ea typeface="+mn-ea"/>
                <a:cs typeface="+mn-cs"/>
                <a:sym typeface="Calibri"/>
              </a:rPr>
              <a:t>Contact</a:t>
            </a:r>
            <a:r>
              <a:rPr lang="tr-TR" sz="1800" kern="1200" dirty="0">
                <a:solidFill>
                  <a:srgbClr val="C00000"/>
                </a:solidFill>
                <a:latin typeface="+mn-lt"/>
                <a:ea typeface="+mn-ea"/>
                <a:cs typeface="+mn-cs"/>
                <a:sym typeface="Calibri"/>
              </a:rPr>
              <a:t>: Prof. Öznur </a:t>
            </a:r>
            <a:r>
              <a:rPr lang="tr-TR" sz="1800" kern="1200" dirty="0" err="1">
                <a:solidFill>
                  <a:srgbClr val="C00000"/>
                </a:solidFill>
                <a:latin typeface="+mn-lt"/>
                <a:ea typeface="+mn-ea"/>
                <a:cs typeface="+mn-cs"/>
                <a:sym typeface="Calibri"/>
              </a:rPr>
              <a:t>Özkasap</a:t>
            </a:r>
            <a:r>
              <a:rPr lang="tr-TR" sz="1800" kern="1200" dirty="0">
                <a:solidFill>
                  <a:srgbClr val="C00000"/>
                </a:solidFill>
                <a:latin typeface="+mn-lt"/>
                <a:ea typeface="+mn-ea"/>
                <a:cs typeface="+mn-cs"/>
                <a:sym typeface="Calibri"/>
              </a:rPr>
              <a:t> (oozkasap@ku.edu.tr)</a:t>
            </a:r>
          </a:p>
        </p:txBody>
      </p:sp>
    </p:spTree>
    <p:extLst>
      <p:ext uri="{BB962C8B-B14F-4D97-AF65-F5344CB8AC3E}">
        <p14:creationId xmlns:p14="http://schemas.microsoft.com/office/powerpoint/2010/main" val="484669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10F3C31F20784AAB9D1ACC4375114F" ma:contentTypeVersion="12" ma:contentTypeDescription="Create a new document." ma:contentTypeScope="" ma:versionID="2d4ec3ed3f1b600540b10cb0c01b8cbd">
  <xsd:schema xmlns:xsd="http://www.w3.org/2001/XMLSchema" xmlns:xs="http://www.w3.org/2001/XMLSchema" xmlns:p="http://schemas.microsoft.com/office/2006/metadata/properties" xmlns:ns2="6eca1787-4b26-44bd-998a-a4ae4921659d" xmlns:ns3="6ca05c65-e664-48a8-aae5-803b2e3249e5" targetNamespace="http://schemas.microsoft.com/office/2006/metadata/properties" ma:root="true" ma:fieldsID="ba2b915c298128bc21a2c9c473c6cb94" ns2:_="" ns3:_="">
    <xsd:import namespace="6eca1787-4b26-44bd-998a-a4ae4921659d"/>
    <xsd:import namespace="6ca05c65-e664-48a8-aae5-803b2e3249e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lcf76f155ced4ddcb4097134ff3c332f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ca1787-4b26-44bd-998a-a4ae4921659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a256b132-3c72-43ea-b7eb-40fbc3ab10e6}" ma:internalName="TaxCatchAll" ma:showField="CatchAllData" ma:web="6eca1787-4b26-44bd-998a-a4ae4921659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a05c65-e664-48a8-aae5-803b2e3249e5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27e24e12-4a8c-4aa6-8a98-f6849860fe1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ca05c65-e664-48a8-aae5-803b2e3249e5">
      <Terms xmlns="http://schemas.microsoft.com/office/infopath/2007/PartnerControls"/>
    </lcf76f155ced4ddcb4097134ff3c332f>
    <TaxCatchAll xmlns="6eca1787-4b26-44bd-998a-a4ae4921659d" xsi:nil="true"/>
    <_dlc_DocId xmlns="6eca1787-4b26-44bd-998a-a4ae4921659d">XSQRAJFWAJA5-1955984832-1069</_dlc_DocId>
    <_dlc_DocIdUrl xmlns="6eca1787-4b26-44bd-998a-a4ae4921659d">
      <Url>https://kocuni.sharepoint.com/sites/DC/rektoryardimciligiarge/SRO/_layouts/15/DocIdRedir.aspx?ID=XSQRAJFWAJA5-1955984832-1069</Url>
      <Description>XSQRAJFWAJA5-1955984832-1069</Description>
    </_dlc_DocIdUrl>
  </documentManagement>
</p:properties>
</file>

<file path=customXml/itemProps1.xml><?xml version="1.0" encoding="utf-8"?>
<ds:datastoreItem xmlns:ds="http://schemas.openxmlformats.org/officeDocument/2006/customXml" ds:itemID="{4C110A28-8C10-4EF9-81B6-68F06E9DC254}"/>
</file>

<file path=customXml/itemProps2.xml><?xml version="1.0" encoding="utf-8"?>
<ds:datastoreItem xmlns:ds="http://schemas.openxmlformats.org/officeDocument/2006/customXml" ds:itemID="{49492DDB-CD0F-4A74-A8B3-EDF7BC52390A}"/>
</file>

<file path=customXml/itemProps3.xml><?xml version="1.0" encoding="utf-8"?>
<ds:datastoreItem xmlns:ds="http://schemas.openxmlformats.org/officeDocument/2006/customXml" ds:itemID="{50D4C293-AF3A-4B22-B745-4C9BDB2EDF60}"/>
</file>

<file path=customXml/itemProps4.xml><?xml version="1.0" encoding="utf-8"?>
<ds:datastoreItem xmlns:ds="http://schemas.openxmlformats.org/officeDocument/2006/customXml" ds:itemID="{ADA96EF8-AFB5-484E-9FF4-2E4C0D5ADC85}"/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276</Words>
  <Application>Microsoft Office PowerPoint</Application>
  <PresentationFormat>On-screen Show (4:3)</PresentationFormat>
  <Paragraphs>42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Wingdings</vt:lpstr>
      <vt:lpstr>Arial</vt:lpstr>
      <vt:lpstr>Tahoma</vt:lpstr>
      <vt:lpstr>Calibri</vt:lpstr>
      <vt:lpstr>Times New Roman</vt:lpstr>
      <vt:lpstr>Office Theme</vt:lpstr>
      <vt:lpstr>PowerPoint Presentation</vt:lpstr>
      <vt:lpstr>  </vt:lpstr>
      <vt:lpstr>  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Öznur Özkasap</dc:creator>
  <cp:lastModifiedBy>Öznur Özkasap</cp:lastModifiedBy>
  <cp:revision>108</cp:revision>
  <dcterms:created xsi:type="dcterms:W3CDTF">2022-03-22T11:33:25Z</dcterms:created>
  <dcterms:modified xsi:type="dcterms:W3CDTF">2022-06-08T06:55:10Z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0x0101008910F3C31F20784AAB9D1ACC4375114F</vt:lpwstr>
  </property>
  <property fmtid="{D5CDD505-2E9C-101B-9397-08002B2CF9AE}" pid="3" name="_dlc_DocIdItemGuid">
    <vt:lpwstr>dd5d8e8c-70e8-4e5e-827a-7f9e3f3aecd7</vt:lpwstr>
  </property>
  <property fmtid="{D5CDD505-2E9C-101B-9397-08002B2CF9AE}" pid="4" name="MediaServiceImageTags">
    <vt:lpwstr/>
  </property>
</Properties>
</file>