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482" r:id="rId5"/>
    <p:sldId id="385" r:id="rId6"/>
    <p:sldId id="48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BEAAA-F34E-4D1B-AD7D-7D624B6837F0}">
          <p14:sldIdLst/>
        </p14:section>
        <p14:section name="Untitled Section" id="{D2B81755-D5CD-4466-95E9-3A85DC2230A8}">
          <p14:sldIdLst>
            <p14:sldId id="482"/>
            <p14:sldId id="385"/>
            <p14:sldId id="4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nda Acar Yağcı" initials="FAY" lastIdx="1" clrIdx="0"/>
  <p:cmAuthor id="2" name="Erkan Şenses" initials="EŞ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FF"/>
    <a:srgbClr val="CC0099"/>
    <a:srgbClr val="FF0000"/>
    <a:srgbClr val="CCFF66"/>
    <a:srgbClr val="FF9933"/>
    <a:srgbClr val="CC66FF"/>
    <a:srgbClr val="CC9900"/>
    <a:srgbClr val="CC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9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64" y="32"/>
      </p:cViewPr>
      <p:guideLst/>
    </p:cSldViewPr>
  </p:slideViewPr>
  <p:outlineViewPr>
    <p:cViewPr>
      <p:scale>
        <a:sx n="33" d="100"/>
        <a:sy n="33" d="100"/>
      </p:scale>
      <p:origin x="0" y="-63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i Mirzajani" userId="87c78aad-6a27-495b-aa49-89c4a77e195f" providerId="ADAL" clId="{B23B3466-95B6-47AA-AABA-DB7826475A51}"/>
    <pc:docChg chg="custSel delSld modSld modSection">
      <pc:chgData name="Hadi Mirzajani" userId="87c78aad-6a27-495b-aa49-89c4a77e195f" providerId="ADAL" clId="{B23B3466-95B6-47AA-AABA-DB7826475A51}" dt="2022-06-08T10:55:09.416" v="127" actId="313"/>
      <pc:docMkLst>
        <pc:docMk/>
      </pc:docMkLst>
      <pc:sldChg chg="del">
        <pc:chgData name="Hadi Mirzajani" userId="87c78aad-6a27-495b-aa49-89c4a77e195f" providerId="ADAL" clId="{B23B3466-95B6-47AA-AABA-DB7826475A51}" dt="2022-06-08T10:40:39.252" v="0" actId="2696"/>
        <pc:sldMkLst>
          <pc:docMk/>
          <pc:sldMk cId="973047354" sldId="259"/>
        </pc:sldMkLst>
      </pc:sldChg>
      <pc:sldChg chg="modSp">
        <pc:chgData name="Hadi Mirzajani" userId="87c78aad-6a27-495b-aa49-89c4a77e195f" providerId="ADAL" clId="{B23B3466-95B6-47AA-AABA-DB7826475A51}" dt="2022-06-08T10:40:52.517" v="6" actId="20577"/>
        <pc:sldMkLst>
          <pc:docMk/>
          <pc:sldMk cId="776696411" sldId="385"/>
        </pc:sldMkLst>
        <pc:spChg chg="mod">
          <ac:chgData name="Hadi Mirzajani" userId="87c78aad-6a27-495b-aa49-89c4a77e195f" providerId="ADAL" clId="{B23B3466-95B6-47AA-AABA-DB7826475A51}" dt="2022-06-08T10:40:52.517" v="6" actId="20577"/>
          <ac:spMkLst>
            <pc:docMk/>
            <pc:sldMk cId="776696411" sldId="385"/>
            <ac:spMk id="49" creationId="{8E29D480-68C7-9F4D-BE50-4B63758ACB89}"/>
          </ac:spMkLst>
        </pc:spChg>
      </pc:sldChg>
      <pc:sldChg chg="modSp">
        <pc:chgData name="Hadi Mirzajani" userId="87c78aad-6a27-495b-aa49-89c4a77e195f" providerId="ADAL" clId="{B23B3466-95B6-47AA-AABA-DB7826475A51}" dt="2022-06-08T10:40:59.638" v="10" actId="20577"/>
        <pc:sldMkLst>
          <pc:docMk/>
          <pc:sldMk cId="3429974842" sldId="481"/>
        </pc:sldMkLst>
        <pc:spChg chg="mod">
          <ac:chgData name="Hadi Mirzajani" userId="87c78aad-6a27-495b-aa49-89c4a77e195f" providerId="ADAL" clId="{B23B3466-95B6-47AA-AABA-DB7826475A51}" dt="2022-06-08T10:40:59.638" v="10" actId="20577"/>
          <ac:spMkLst>
            <pc:docMk/>
            <pc:sldMk cId="3429974842" sldId="481"/>
            <ac:spMk id="16" creationId="{88D2DA41-26D1-49AA-AC2A-03603A247B2D}"/>
          </ac:spMkLst>
        </pc:spChg>
      </pc:sldChg>
      <pc:sldChg chg="modSp">
        <pc:chgData name="Hadi Mirzajani" userId="87c78aad-6a27-495b-aa49-89c4a77e195f" providerId="ADAL" clId="{B23B3466-95B6-47AA-AABA-DB7826475A51}" dt="2022-06-08T10:55:09.416" v="127" actId="313"/>
        <pc:sldMkLst>
          <pc:docMk/>
          <pc:sldMk cId="201637659" sldId="482"/>
        </pc:sldMkLst>
        <pc:spChg chg="mod">
          <ac:chgData name="Hadi Mirzajani" userId="87c78aad-6a27-495b-aa49-89c4a77e195f" providerId="ADAL" clId="{B23B3466-95B6-47AA-AABA-DB7826475A51}" dt="2022-06-08T10:40:45.109" v="2" actId="20577"/>
          <ac:spMkLst>
            <pc:docMk/>
            <pc:sldMk cId="201637659" sldId="482"/>
            <ac:spMk id="4" creationId="{7BDC108A-97F9-4B5D-9277-F7F907CF540D}"/>
          </ac:spMkLst>
        </pc:spChg>
        <pc:spChg chg="mod">
          <ac:chgData name="Hadi Mirzajani" userId="87c78aad-6a27-495b-aa49-89c4a77e195f" providerId="ADAL" clId="{B23B3466-95B6-47AA-AABA-DB7826475A51}" dt="2022-06-08T10:55:09.416" v="127" actId="313"/>
          <ac:spMkLst>
            <pc:docMk/>
            <pc:sldMk cId="201637659" sldId="482"/>
            <ac:spMk id="14" creationId="{F9B82050-9474-2F44-8E5B-D97917FF4C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A6236C-DD99-426A-8135-EADFA39A11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97616-7876-4519-986B-949525D6B9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4EEC0-D08D-4F55-809C-396A1885500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7132A-4F70-411C-A7F3-EDD875E609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808BF-1BB7-42D8-BFCB-CE51081991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61FC-AA2E-4EFD-ADD0-E504C7DD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64E2-8730-4BC8-A119-969AFADB802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0BD10-EF12-4859-9657-3367EA0B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7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26542-0143-4EB5-911B-E68F926568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E67-6897-4727-84BB-9B88B780EF6E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87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0DDD-0BFF-4FA5-841E-B80BEE38C0BA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9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D34-DC3F-4F67-988E-04E495EFFEAE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959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1BBC-3441-4716-8758-051D86DF8674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60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0DE6-E5B3-4FF5-8372-A1F2676F36EF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021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B9F5-6DA8-42EA-B941-FA2872FDE16A}" type="datetime1">
              <a:rPr lang="x-none" smtClean="0"/>
              <a:t>8.06.2022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7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984B-DC9E-40F0-A557-961938A8399A}" type="datetime1">
              <a:rPr lang="x-none" smtClean="0"/>
              <a:t>8.06.2022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44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F6A-CA64-447F-B5E2-2F379492DD04}" type="datetime1">
              <a:rPr lang="x-none" smtClean="0"/>
              <a:t>8.06.2022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11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3BFF-0A9B-4904-9406-F91FA4988433}" type="datetime1">
              <a:rPr lang="x-none" smtClean="0"/>
              <a:t>8.06.2022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1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6F09-D410-4E8C-8767-8D66ADC0D9D1}" type="datetime1">
              <a:rPr lang="x-none" smtClean="0"/>
              <a:t>8.06.2022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4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FC2C-D65C-4F67-A533-B328334C3B18}" type="datetime1">
              <a:rPr lang="x-none" smtClean="0"/>
              <a:t>8.06.2022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2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BDE2-C5A3-4F93-BE4F-E99A4C6B8DD4}" type="datetime1">
              <a:rPr lang="x-none" smtClean="0"/>
              <a:t>8.06.2022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CACA-09BD-CD40-8047-63F08816DE2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69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mi.org/news/hhmi-selects-20-international-student-research-fellows" TargetMode="External"/><Relationship Id="rId2" Type="http://schemas.openxmlformats.org/officeDocument/2006/relationships/hyperlink" Target="https://chemh.stanford.edu/programs/postdoc-programs/seed-grants/funded-proje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rbest Form 24">
            <a:extLst>
              <a:ext uri="{FF2B5EF4-FFF2-40B4-BE49-F238E27FC236}">
                <a16:creationId xmlns:a16="http://schemas.microsoft.com/office/drawing/2014/main" id="{94D39D5F-46B9-D944-8303-BA004CA75D52}"/>
              </a:ext>
            </a:extLst>
          </p:cNvPr>
          <p:cNvSpPr/>
          <p:nvPr/>
        </p:nvSpPr>
        <p:spPr>
          <a:xfrm flipV="1">
            <a:off x="64914" y="5907639"/>
            <a:ext cx="2652589" cy="877790"/>
          </a:xfrm>
          <a:custGeom>
            <a:avLst/>
            <a:gdLst>
              <a:gd name="connsiteX0" fmla="*/ 2467879 w 2467765"/>
              <a:gd name="connsiteY0" fmla="*/ 188 h 5318086"/>
              <a:gd name="connsiteX1" fmla="*/ 114 w 2467765"/>
              <a:gd name="connsiteY1" fmla="*/ 188 h 5318086"/>
              <a:gd name="connsiteX2" fmla="*/ 114 w 2467765"/>
              <a:gd name="connsiteY2" fmla="*/ 5318276 h 5318086"/>
              <a:gd name="connsiteX3" fmla="*/ 2467879 w 2467765"/>
              <a:gd name="connsiteY3" fmla="*/ 5318276 h 53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765" h="5318086">
                <a:moveTo>
                  <a:pt x="2467879" y="188"/>
                </a:moveTo>
                <a:lnTo>
                  <a:pt x="114" y="188"/>
                </a:lnTo>
                <a:lnTo>
                  <a:pt x="114" y="5318276"/>
                </a:lnTo>
                <a:lnTo>
                  <a:pt x="2467879" y="5318276"/>
                </a:lnTo>
                <a:close/>
              </a:path>
            </a:pathLst>
          </a:custGeom>
          <a:solidFill>
            <a:srgbClr val="C00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erbest Form 24">
            <a:extLst>
              <a:ext uri="{FF2B5EF4-FFF2-40B4-BE49-F238E27FC236}">
                <a16:creationId xmlns:a16="http://schemas.microsoft.com/office/drawing/2014/main" id="{F3C13C55-53B2-174F-9EA0-2ED0CE678B77}"/>
              </a:ext>
            </a:extLst>
          </p:cNvPr>
          <p:cNvSpPr/>
          <p:nvPr/>
        </p:nvSpPr>
        <p:spPr>
          <a:xfrm flipV="1">
            <a:off x="64914" y="131998"/>
            <a:ext cx="2652589" cy="5775641"/>
          </a:xfrm>
          <a:custGeom>
            <a:avLst/>
            <a:gdLst>
              <a:gd name="connsiteX0" fmla="*/ 2467879 w 2467765"/>
              <a:gd name="connsiteY0" fmla="*/ 188 h 5318086"/>
              <a:gd name="connsiteX1" fmla="*/ 114 w 2467765"/>
              <a:gd name="connsiteY1" fmla="*/ 188 h 5318086"/>
              <a:gd name="connsiteX2" fmla="*/ 114 w 2467765"/>
              <a:gd name="connsiteY2" fmla="*/ 5318276 h 5318086"/>
              <a:gd name="connsiteX3" fmla="*/ 2467879 w 2467765"/>
              <a:gd name="connsiteY3" fmla="*/ 5318276 h 531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765" h="5318086">
                <a:moveTo>
                  <a:pt x="2467879" y="188"/>
                </a:moveTo>
                <a:lnTo>
                  <a:pt x="114" y="188"/>
                </a:lnTo>
                <a:lnTo>
                  <a:pt x="114" y="5318276"/>
                </a:lnTo>
                <a:lnTo>
                  <a:pt x="2467879" y="53182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B22CB68-DCFB-3741-AE21-6F6F8FC13F6C}"/>
              </a:ext>
            </a:extLst>
          </p:cNvPr>
          <p:cNvSpPr txBox="1"/>
          <p:nvPr/>
        </p:nvSpPr>
        <p:spPr>
          <a:xfrm>
            <a:off x="6351473" y="140819"/>
            <a:ext cx="1904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spcBef>
                <a:spcPts val="300"/>
              </a:spcBef>
              <a:defRPr/>
            </a:pPr>
            <a:r>
              <a:rPr lang="en-US" sz="1400" b="1" kern="11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Prof</a:t>
            </a:r>
            <a:r>
              <a:rPr lang="tr-TR" sz="1400" b="1" kern="11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. </a:t>
            </a:r>
            <a:r>
              <a:rPr lang="en-US" sz="1400" b="1" kern="1100" spc="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Levent</a:t>
            </a:r>
            <a:r>
              <a:rPr lang="en-US" sz="1400" b="1" kern="11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 Beker</a:t>
            </a:r>
            <a:endParaRPr lang="tr-TR" sz="1400" b="1" kern="1100" spc="2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</p:txBody>
      </p:sp>
      <p:sp>
        <p:nvSpPr>
          <p:cNvPr id="8" name="Serbest Form 7">
            <a:extLst>
              <a:ext uri="{FF2B5EF4-FFF2-40B4-BE49-F238E27FC236}">
                <a16:creationId xmlns:a16="http://schemas.microsoft.com/office/drawing/2014/main" id="{257AE027-260D-494F-8936-595DDF2B666D}"/>
              </a:ext>
            </a:extLst>
          </p:cNvPr>
          <p:cNvSpPr/>
          <p:nvPr/>
        </p:nvSpPr>
        <p:spPr>
          <a:xfrm flipV="1">
            <a:off x="8161757" y="206844"/>
            <a:ext cx="984250" cy="180976"/>
          </a:xfrm>
          <a:custGeom>
            <a:avLst/>
            <a:gdLst>
              <a:gd name="connsiteX0" fmla="*/ 631 w 980660"/>
              <a:gd name="connsiteY0" fmla="*/ -1298 h 185988"/>
              <a:gd name="connsiteX1" fmla="*/ 981291 w 980660"/>
              <a:gd name="connsiteY1" fmla="*/ -1298 h 185988"/>
              <a:gd name="connsiteX2" fmla="*/ 981291 w 980660"/>
              <a:gd name="connsiteY2" fmla="*/ 184691 h 185988"/>
              <a:gd name="connsiteX3" fmla="*/ 631 w 980660"/>
              <a:gd name="connsiteY3" fmla="*/ 184691 h 1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60" h="185988">
                <a:moveTo>
                  <a:pt x="631" y="-1298"/>
                </a:moveTo>
                <a:lnTo>
                  <a:pt x="981291" y="-1298"/>
                </a:lnTo>
                <a:lnTo>
                  <a:pt x="981291" y="184691"/>
                </a:lnTo>
                <a:lnTo>
                  <a:pt x="631" y="184691"/>
                </a:lnTo>
                <a:close/>
              </a:path>
            </a:pathLst>
          </a:custGeom>
          <a:solidFill>
            <a:schemeClr val="tx1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9B82050-9474-2F44-8E5B-D97917FF4C98}"/>
              </a:ext>
            </a:extLst>
          </p:cNvPr>
          <p:cNvSpPr txBox="1"/>
          <p:nvPr/>
        </p:nvSpPr>
        <p:spPr>
          <a:xfrm>
            <a:off x="2749648" y="544816"/>
            <a:ext cx="6394352" cy="5863144"/>
          </a:xfrm>
          <a:prstGeom prst="rect">
            <a:avLst/>
          </a:prstGeom>
          <a:noFill/>
        </p:spPr>
        <p:txBody>
          <a:bodyPr wrap="square" rIns="1440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300" cap="none" spc="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AFFILIATIONS</a:t>
            </a:r>
            <a:r>
              <a:rPr kumimoji="0" lang="tr-TR" sz="1400" b="1" i="0" u="none" strike="noStrike" kern="13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 </a:t>
            </a:r>
            <a:endParaRPr kumimoji="0" lang="en-US" sz="1400" b="0" i="0" u="none" strike="noStrike" kern="11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176213" lvl="0" indent="-176213" defTabSz="457200">
              <a:lnSpc>
                <a:spcPct val="150000"/>
              </a:lnSpc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sz="1500" kern="11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Assistant Professor, Mechanical Engineering</a:t>
            </a:r>
          </a:p>
          <a:p>
            <a:pPr marL="176213" lvl="0" indent="-176213" defTabSz="457200">
              <a:lnSpc>
                <a:spcPct val="150000"/>
              </a:lnSpc>
              <a:buSzPct val="100000"/>
              <a:buFont typeface="Arial" panose="020B0604020202020204" pitchFamily="34" charset="0"/>
              <a:buChar char="■"/>
              <a:defRPr/>
            </a:pPr>
            <a:r>
              <a:rPr lang="en-US" sz="1500" kern="11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Director, Bio-integrated microdevices laboratory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tabLst/>
              <a:defRPr/>
            </a:pPr>
            <a:endParaRPr kumimoji="0" lang="tr-TR" sz="1400" b="0" i="0" u="none" strike="noStrike" kern="1100" cap="none" spc="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tr-TR" sz="1400" b="1" i="0" u="none" strike="noStrike" kern="11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RESEARCH AREAS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500" b="0" i="0" u="none" strike="noStrike" kern="11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Biosensors and Bioelectronics, wearable and implantable microdevices</a:t>
            </a:r>
            <a:r>
              <a:rPr kumimoji="0" lang="en-US" sz="1500" b="0" i="0" u="none" strike="noStrike" kern="1100" cap="none" spc="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, wireless powering and communication</a:t>
            </a:r>
            <a:endParaRPr kumimoji="0" lang="tr-TR" sz="1400" b="0" i="0" u="none" strike="noStrike" kern="1100" cap="none" spc="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defTabSz="457200">
              <a:buSzPct val="100000"/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buSzPct val="100000"/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buSzPct val="100000"/>
              <a:defRPr/>
            </a:pPr>
            <a:r>
              <a:rPr lang="tr-TR" sz="1400" b="1" kern="11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Selected awards and honors</a:t>
            </a:r>
            <a:endParaRPr lang="en-US" sz="1400" b="1" kern="1100" spc="2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  <a:p>
            <a:pPr defTabSz="457200">
              <a:buSzPct val="100000"/>
              <a:defRPr/>
            </a:pP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2022 Starting Grant, Horizon Europe (2.5M Euro), European Research Council (ERC)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2021 National Young Investigator Award, BAGEP 2021, The Science Academy, Turkey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2020 International Fellowship for Outstanding Researchers (2232) (260K Euro), TUBITAK, Turkey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2019 MSCA Individual Fellowship, H2020 (150K Euro), PI of BrainWatch (ID: 840786)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2017 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Postdocs at the Interface Seed Grant Award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 (50K USD), ChEM-H, Stanford University, U.S.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2017 Milliken Research Honorarium (1K USD), Milliken &amp; Co., Spartanburg, SC, U.S.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2017 Best Poster Award, IAB Conference, Berkeley Sensor Actuator Center (BSAC), Berkeley, CA, U.S.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2015 Howard Hughes Medical Inst. (HHMI) 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Intl. Student Research Fellowship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 (43K/yr USD)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2014 Best Thesis of the Year Award, Middle East Technical University, Turkey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2013 Outstanding Oral Presentation Award, IEEE Transducers’13 Conference, Barcelona, Spain</a:t>
            </a:r>
            <a:b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2012 International Visitor Leadership Program (IVLP) sponsored by the U.S. Dept. of State</a:t>
            </a:r>
          </a:p>
          <a:p>
            <a:pPr defTabSz="457200">
              <a:buSzPct val="100000"/>
              <a:defRPr/>
            </a:pPr>
            <a:endParaRPr kumimoji="0" lang="tr-TR" sz="1100" b="0" i="0" u="none" strike="noStrike" kern="9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  <a:p>
            <a:pPr defTabSz="457200">
              <a:buSzPct val="100000"/>
              <a:defRPr/>
            </a:pPr>
            <a:r>
              <a:rPr lang="en-US" sz="1400" b="1" kern="11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Publications in:</a:t>
            </a:r>
          </a:p>
          <a:p>
            <a:pPr defTabSz="457200">
              <a:buSzPct val="100000"/>
              <a:defRPr/>
            </a:pPr>
            <a:endParaRPr lang="en-US" sz="1400" b="1" kern="1100" spc="2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  <a:p>
            <a:pPr defTabSz="457200">
              <a:buSzPct val="100000"/>
              <a:defRPr/>
            </a:pPr>
            <a:r>
              <a:rPr lang="en-US" sz="1500" kern="11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Nature Biomedical Engineering, PNAS, Science, Nature, </a:t>
            </a:r>
          </a:p>
          <a:p>
            <a:pPr defTabSz="457200">
              <a:buSzPct val="100000"/>
              <a:defRPr/>
            </a:pPr>
            <a:r>
              <a:rPr lang="en-US" sz="1500" kern="11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Nature Electronics</a:t>
            </a:r>
          </a:p>
          <a:p>
            <a:pPr defTabSz="457200">
              <a:buSzPct val="100000"/>
              <a:defRPr/>
            </a:pPr>
            <a:endParaRPr kumimoji="0" lang="en-US" sz="1100" b="0" i="0" u="none" strike="noStrike" kern="9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7D1B8D8-9DBB-0E41-BBFB-C07287FEF600}"/>
              </a:ext>
            </a:extLst>
          </p:cNvPr>
          <p:cNvSpPr txBox="1"/>
          <p:nvPr/>
        </p:nvSpPr>
        <p:spPr>
          <a:xfrm>
            <a:off x="64914" y="2101360"/>
            <a:ext cx="2652589" cy="46474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8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Prof</a:t>
            </a:r>
            <a:r>
              <a:rPr kumimoji="0" lang="tr-TR" sz="1800" b="1" i="0" u="none" strike="noStrike" kern="18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. </a:t>
            </a:r>
            <a:r>
              <a:rPr kumimoji="0" lang="en-US" sz="1800" b="1" i="0" u="none" strike="noStrike" kern="18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Levent</a:t>
            </a:r>
            <a:r>
              <a:rPr kumimoji="0" lang="en-US" sz="1800" b="1" i="0" u="none" strike="noStrike" kern="18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 Beker</a:t>
            </a:r>
            <a:endParaRPr kumimoji="0" lang="tr-TR" sz="1800" b="1" i="0" u="none" strike="noStrike" kern="180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8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Futura Book"/>
                <a:rtl val="0"/>
              </a:rPr>
              <a:t>Mechanical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kern="800" spc="2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Postdoc, Stanford University  </a:t>
            </a:r>
            <a:endParaRPr kumimoji="0" lang="en-US" sz="12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Ph. D., University of California Berkeley</a:t>
            </a:r>
            <a:endParaRPr lang="tr-TR" sz="1200" kern="800" spc="2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  <a:p>
            <a:pPr lvl="0" defTabSz="457200">
              <a:spcBef>
                <a:spcPts val="700"/>
              </a:spcBef>
              <a:defRPr/>
            </a:pP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M.S., </a:t>
            </a: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 Middle East Technical University (METU)</a:t>
            </a:r>
          </a:p>
          <a:p>
            <a:pPr defTabSz="457200">
              <a:spcBef>
                <a:spcPts val="700"/>
              </a:spcBef>
              <a:defRPr/>
            </a:pP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B.S., </a:t>
            </a:r>
            <a:r>
              <a:rPr lang="en-US" sz="1200" kern="800" spc="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Middle East Technical University (METU)</a:t>
            </a:r>
          </a:p>
          <a:p>
            <a:pPr algn="ctr" defTabSz="457200">
              <a:spcBef>
                <a:spcPts val="700"/>
              </a:spcBef>
              <a:defRPr/>
            </a:pPr>
            <a:endParaRPr lang="en-US" sz="300" kern="800" spc="2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8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lbeker@ku.edu.tr</a:t>
            </a:r>
          </a:p>
          <a:p>
            <a:pPr lvl="0" algn="ctr" defTabSz="457200">
              <a:spcBef>
                <a:spcPts val="700"/>
              </a:spcBef>
              <a:defRPr/>
            </a:pPr>
            <a:r>
              <a:rPr lang="en-US" sz="1300" kern="8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Futura Book"/>
                <a:rtl val="0"/>
              </a:rPr>
              <a:t>https://microdevices.ku.edu.tr/</a:t>
            </a:r>
            <a:endParaRPr kumimoji="0" lang="en-US" sz="1300" b="0" i="0" u="none" strike="noStrike" kern="8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8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Futura Book"/>
              <a:rtl val="0"/>
            </a:endParaRPr>
          </a:p>
        </p:txBody>
      </p:sp>
      <p:pic>
        <p:nvPicPr>
          <p:cNvPr id="123" name="Resim 122">
            <a:extLst>
              <a:ext uri="{FF2B5EF4-FFF2-40B4-BE49-F238E27FC236}">
                <a16:creationId xmlns:a16="http://schemas.microsoft.com/office/drawing/2014/main" id="{30BC86F1-6BBE-E742-B0DC-D4461B7ED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60" y="6220327"/>
            <a:ext cx="1711525" cy="3656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C108A-97F9-4B5D-9277-F7F907CF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774" y="6473497"/>
            <a:ext cx="829821" cy="472392"/>
          </a:xfrm>
        </p:spPr>
        <p:txBody>
          <a:bodyPr/>
          <a:lstStyle/>
          <a:p>
            <a:fld id="{452BCACA-09BD-CD40-8047-63F08816DE2B}" type="slidenum">
              <a:rPr lang="x-none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x-none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rbest Form 7">
            <a:extLst>
              <a:ext uri="{FF2B5EF4-FFF2-40B4-BE49-F238E27FC236}">
                <a16:creationId xmlns:a16="http://schemas.microsoft.com/office/drawing/2014/main" id="{25C80D74-2D93-4745-A162-C9187665B49E}"/>
              </a:ext>
            </a:extLst>
          </p:cNvPr>
          <p:cNvSpPr/>
          <p:nvPr/>
        </p:nvSpPr>
        <p:spPr>
          <a:xfrm flipV="1">
            <a:off x="8159750" y="204220"/>
            <a:ext cx="984250" cy="180976"/>
          </a:xfrm>
          <a:custGeom>
            <a:avLst/>
            <a:gdLst>
              <a:gd name="connsiteX0" fmla="*/ 631 w 980660"/>
              <a:gd name="connsiteY0" fmla="*/ -1298 h 185988"/>
              <a:gd name="connsiteX1" fmla="*/ 981291 w 980660"/>
              <a:gd name="connsiteY1" fmla="*/ -1298 h 185988"/>
              <a:gd name="connsiteX2" fmla="*/ 981291 w 980660"/>
              <a:gd name="connsiteY2" fmla="*/ 184691 h 185988"/>
              <a:gd name="connsiteX3" fmla="*/ 631 w 980660"/>
              <a:gd name="connsiteY3" fmla="*/ 184691 h 1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60" h="185988">
                <a:moveTo>
                  <a:pt x="631" y="-1298"/>
                </a:moveTo>
                <a:lnTo>
                  <a:pt x="981291" y="-1298"/>
                </a:lnTo>
                <a:lnTo>
                  <a:pt x="981291" y="184691"/>
                </a:lnTo>
                <a:lnTo>
                  <a:pt x="631" y="18469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Kalp Hastalıklarını Önceden Haber Verecek &quot;2. Şans&quot;a AB'den destek geldi -  winally.com">
            <a:extLst>
              <a:ext uri="{FF2B5EF4-FFF2-40B4-BE49-F238E27FC236}">
                <a16:creationId xmlns:a16="http://schemas.microsoft.com/office/drawing/2014/main" id="{1A06F80A-B4F7-4F8A-8F93-2FB30C98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2" y="385196"/>
            <a:ext cx="2477832" cy="16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microdevices.ku.edu.tr/wp-content/uploads/2020/03/Asset-8.png">
            <a:extLst>
              <a:ext uri="{FF2B5EF4-FFF2-40B4-BE49-F238E27FC236}">
                <a16:creationId xmlns:a16="http://schemas.microsoft.com/office/drawing/2014/main" id="{AB9576F8-3EFC-498C-BEED-219EBCF17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5"/>
          <a:stretch/>
        </p:blipFill>
        <p:spPr bwMode="auto">
          <a:xfrm>
            <a:off x="264766" y="2914196"/>
            <a:ext cx="2252883" cy="5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A396-2B26-2244-B44F-F435F427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10" y="-2299673"/>
            <a:ext cx="365709" cy="230017"/>
          </a:xfrm>
        </p:spPr>
        <p:txBody>
          <a:bodyPr>
            <a:normAutofit fontScale="90000"/>
          </a:bodyPr>
          <a:lstStyle/>
          <a:p>
            <a:b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erbest Form 7">
            <a:extLst>
              <a:ext uri="{FF2B5EF4-FFF2-40B4-BE49-F238E27FC236}">
                <a16:creationId xmlns:a16="http://schemas.microsoft.com/office/drawing/2014/main" id="{62E3E49A-5AE7-4C5E-AC19-0EED5B82AA78}"/>
              </a:ext>
            </a:extLst>
          </p:cNvPr>
          <p:cNvSpPr/>
          <p:nvPr/>
        </p:nvSpPr>
        <p:spPr>
          <a:xfrm flipV="1">
            <a:off x="8159750" y="204220"/>
            <a:ext cx="984250" cy="180976"/>
          </a:xfrm>
          <a:custGeom>
            <a:avLst/>
            <a:gdLst>
              <a:gd name="connsiteX0" fmla="*/ 631 w 980660"/>
              <a:gd name="connsiteY0" fmla="*/ -1298 h 185988"/>
              <a:gd name="connsiteX1" fmla="*/ 981291 w 980660"/>
              <a:gd name="connsiteY1" fmla="*/ -1298 h 185988"/>
              <a:gd name="connsiteX2" fmla="*/ 981291 w 980660"/>
              <a:gd name="connsiteY2" fmla="*/ 184691 h 185988"/>
              <a:gd name="connsiteX3" fmla="*/ 631 w 980660"/>
              <a:gd name="connsiteY3" fmla="*/ 184691 h 1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60" h="185988">
                <a:moveTo>
                  <a:pt x="631" y="-1298"/>
                </a:moveTo>
                <a:lnTo>
                  <a:pt x="981291" y="-1298"/>
                </a:lnTo>
                <a:lnTo>
                  <a:pt x="981291" y="184691"/>
                </a:lnTo>
                <a:lnTo>
                  <a:pt x="631" y="184691"/>
                </a:lnTo>
                <a:close/>
              </a:path>
            </a:pathLst>
          </a:custGeom>
          <a:solidFill>
            <a:schemeClr val="tx1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Dosya:Koç University logo.svg - Vikipedi">
            <a:extLst>
              <a:ext uri="{FF2B5EF4-FFF2-40B4-BE49-F238E27FC236}">
                <a16:creationId xmlns:a16="http://schemas.microsoft.com/office/drawing/2014/main" id="{0C3021F8-01D4-4709-B3E9-E3990F5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" y="6404682"/>
            <a:ext cx="1422539" cy="3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8E29D480-68C7-9F4D-BE50-4B63758A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774" y="6473497"/>
            <a:ext cx="829821" cy="472392"/>
          </a:xfrm>
        </p:spPr>
        <p:txBody>
          <a:bodyPr/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x-none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987" y="2681825"/>
            <a:ext cx="171039" cy="92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06910" y="2662423"/>
            <a:ext cx="611342" cy="79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ars.els-cdn.com/content/image/1-s2.0-S0956566322004900-sc1_lrg.jpg">
            <a:extLst>
              <a:ext uri="{FF2B5EF4-FFF2-40B4-BE49-F238E27FC236}">
                <a16:creationId xmlns:a16="http://schemas.microsoft.com/office/drawing/2014/main" id="{824E86C6-FA71-43D6-9F39-5B4B55E7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8" y="1894423"/>
            <a:ext cx="3482721" cy="38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6">
            <a:extLst>
              <a:ext uri="{FF2B5EF4-FFF2-40B4-BE49-F238E27FC236}">
                <a16:creationId xmlns:a16="http://schemas.microsoft.com/office/drawing/2014/main" id="{0824E8C2-0258-452D-893E-35DA233CFFC6}"/>
              </a:ext>
            </a:extLst>
          </p:cNvPr>
          <p:cNvSpPr txBox="1"/>
          <p:nvPr/>
        </p:nvSpPr>
        <p:spPr>
          <a:xfrm>
            <a:off x="720814" y="632901"/>
            <a:ext cx="7702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Wearable and implantable medical devices for continuous health monitoring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6C141-0A9E-48E3-8A6C-DE41F4047D1E}"/>
              </a:ext>
            </a:extLst>
          </p:cNvPr>
          <p:cNvSpPr/>
          <p:nvPr/>
        </p:nvSpPr>
        <p:spPr>
          <a:xfrm>
            <a:off x="510678" y="5792015"/>
            <a:ext cx="3485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800" dirty="0">
                <a:solidFill>
                  <a:srgbClr val="222222"/>
                </a:solidFill>
                <a:latin typeface="Arial" panose="020B0604020202020204" pitchFamily="34" charset="0"/>
              </a:rPr>
              <a:t>Mirzajani, H., Abbasiasl, T., Mirlou, F., Istif, E., Bathaei, M. J., Dağ, Ç., ... &amp; Beker, L. (2022). An ultra-compact and wireless tag for battery-free sweat glucose monitoring. </a:t>
            </a:r>
            <a:r>
              <a:rPr lang="tr-TR" sz="800" i="1" dirty="0">
                <a:solidFill>
                  <a:srgbClr val="222222"/>
                </a:solidFill>
                <a:latin typeface="Arial" panose="020B0604020202020204" pitchFamily="34" charset="0"/>
              </a:rPr>
              <a:t>Biosensors and Bioelectronics</a:t>
            </a:r>
            <a:r>
              <a:rPr lang="tr-TR" sz="800" dirty="0">
                <a:solidFill>
                  <a:srgbClr val="222222"/>
                </a:solidFill>
                <a:latin typeface="Arial" panose="020B0604020202020204" pitchFamily="34" charset="0"/>
              </a:rPr>
              <a:t>, 114450.</a:t>
            </a:r>
            <a:endParaRPr lang="tr-TR" sz="800" dirty="0"/>
          </a:p>
        </p:txBody>
      </p:sp>
      <p:pic>
        <p:nvPicPr>
          <p:cNvPr id="1032" name="Picture 8" descr="https://microdevices.ku.edu.tr/wp-content/uploads/2020/03/Asset-8.png">
            <a:extLst>
              <a:ext uri="{FF2B5EF4-FFF2-40B4-BE49-F238E27FC236}">
                <a16:creationId xmlns:a16="http://schemas.microsoft.com/office/drawing/2014/main" id="{4FC5B613-FD62-4442-9862-985477E8F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5"/>
          <a:stretch/>
        </p:blipFill>
        <p:spPr bwMode="auto">
          <a:xfrm>
            <a:off x="5957201" y="63187"/>
            <a:ext cx="2252883" cy="5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6">
            <a:extLst>
              <a:ext uri="{FF2B5EF4-FFF2-40B4-BE49-F238E27FC236}">
                <a16:creationId xmlns:a16="http://schemas.microsoft.com/office/drawing/2014/main" id="{F36C232C-1282-400B-9D85-5B1747883727}"/>
              </a:ext>
            </a:extLst>
          </p:cNvPr>
          <p:cNvSpPr txBox="1"/>
          <p:nvPr/>
        </p:nvSpPr>
        <p:spPr>
          <a:xfrm>
            <a:off x="503764" y="1477657"/>
            <a:ext cx="21096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Noninvasive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3695FC-C45E-40A5-A0AE-14F28A2F45B8}"/>
              </a:ext>
            </a:extLst>
          </p:cNvPr>
          <p:cNvGrpSpPr/>
          <p:nvPr/>
        </p:nvGrpSpPr>
        <p:grpSpPr>
          <a:xfrm>
            <a:off x="4246523" y="1477657"/>
            <a:ext cx="4572000" cy="1905721"/>
            <a:chOff x="4253497" y="4648204"/>
            <a:chExt cx="4572000" cy="1905721"/>
          </a:xfrm>
        </p:grpSpPr>
        <p:pic>
          <p:nvPicPr>
            <p:cNvPr id="1028" name="Picture 4" descr="Details are in the caption following the image">
              <a:extLst>
                <a:ext uri="{FF2B5EF4-FFF2-40B4-BE49-F238E27FC236}">
                  <a16:creationId xmlns:a16="http://schemas.microsoft.com/office/drawing/2014/main" id="{46E08B68-A18F-4B58-A72B-4E14746B6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" t="67401"/>
            <a:stretch/>
          </p:blipFill>
          <p:spPr bwMode="auto">
            <a:xfrm>
              <a:off x="4470326" y="4966784"/>
              <a:ext cx="2904586" cy="104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A2807D-EF92-49E5-BC07-730D14BE562D}"/>
                </a:ext>
              </a:extLst>
            </p:cNvPr>
            <p:cNvSpPr/>
            <p:nvPr/>
          </p:nvSpPr>
          <p:spPr>
            <a:xfrm>
              <a:off x="4253497" y="6092260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tr-TR" sz="800" dirty="0">
                  <a:solidFill>
                    <a:srgbClr val="222222"/>
                  </a:solidFill>
                  <a:latin typeface="Arial" panose="020B0604020202020204" pitchFamily="34" charset="0"/>
                </a:rPr>
                <a:t>Mirzajani, H., Istif, E., Abbasiasl, T., Mirlou, F., Özkahraman, E. E., Hasanreisoglu, M., &amp; Beker, L. (2022). Femtosecond Laser Ablation Assisted NFC Antenna Fabrication for Smart Contact Lenses. </a:t>
              </a:r>
              <a:r>
                <a:rPr lang="tr-TR" sz="8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Advanced Materials Technologies</a:t>
              </a:r>
              <a:r>
                <a:rPr lang="tr-TR" sz="800" dirty="0">
                  <a:solidFill>
                    <a:srgbClr val="222222"/>
                  </a:solidFill>
                  <a:latin typeface="Arial" panose="020B0604020202020204" pitchFamily="34" charset="0"/>
                </a:rPr>
                <a:t>, 2101629.</a:t>
              </a:r>
              <a:endParaRPr lang="tr-TR" sz="800" dirty="0"/>
            </a:p>
          </p:txBody>
        </p:sp>
        <p:pic>
          <p:nvPicPr>
            <p:cNvPr id="1034" name="Picture 10" descr="https://microdevices.ku.edu.tr/wp-content/uploads/2022/05/Picture1-300x253.png">
              <a:extLst>
                <a:ext uri="{FF2B5EF4-FFF2-40B4-BE49-F238E27FC236}">
                  <a16:creationId xmlns:a16="http://schemas.microsoft.com/office/drawing/2014/main" id="{ABD53A71-9BB9-46D2-9AD8-6378AF8CF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427" y="4973381"/>
              <a:ext cx="1254818" cy="105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Metin kutusu 6">
              <a:extLst>
                <a:ext uri="{FF2B5EF4-FFF2-40B4-BE49-F238E27FC236}">
                  <a16:creationId xmlns:a16="http://schemas.microsoft.com/office/drawing/2014/main" id="{3D738DA2-BBF8-4262-9454-C7CA137D5324}"/>
                </a:ext>
              </a:extLst>
            </p:cNvPr>
            <p:cNvSpPr txBox="1"/>
            <p:nvPr/>
          </p:nvSpPr>
          <p:spPr>
            <a:xfrm>
              <a:off x="4253497" y="4648204"/>
              <a:ext cx="27525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Minimally invasive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1424D7-8AF4-4242-A5E0-E02474092DFE}"/>
              </a:ext>
            </a:extLst>
          </p:cNvPr>
          <p:cNvGrpSpPr/>
          <p:nvPr/>
        </p:nvGrpSpPr>
        <p:grpSpPr>
          <a:xfrm>
            <a:off x="3905329" y="3364936"/>
            <a:ext cx="5049161" cy="2938007"/>
            <a:chOff x="3776336" y="1665785"/>
            <a:chExt cx="5049161" cy="2938007"/>
          </a:xfrm>
        </p:grpSpPr>
        <p:pic>
          <p:nvPicPr>
            <p:cNvPr id="6" name="Picture 6" descr="Fig. 1">
              <a:extLst>
                <a:ext uri="{FF2B5EF4-FFF2-40B4-BE49-F238E27FC236}">
                  <a16:creationId xmlns:a16="http://schemas.microsoft.com/office/drawing/2014/main" id="{AF227312-A458-4183-B09E-A67087FF3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" t="40612" b="21712"/>
            <a:stretch/>
          </p:blipFill>
          <p:spPr bwMode="auto">
            <a:xfrm>
              <a:off x="4225700" y="1872102"/>
              <a:ext cx="4440883" cy="226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FFAC1-09EE-43D0-B88F-132CAEFCBAE3}"/>
                </a:ext>
              </a:extLst>
            </p:cNvPr>
            <p:cNvSpPr/>
            <p:nvPr/>
          </p:nvSpPr>
          <p:spPr>
            <a:xfrm>
              <a:off x="4253497" y="4142127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tr-TR" sz="800" dirty="0">
                  <a:solidFill>
                    <a:srgbClr val="222222"/>
                  </a:solidFill>
                  <a:latin typeface="Arial" panose="020B0604020202020204" pitchFamily="34" charset="0"/>
                </a:rPr>
                <a:t>Boutry, C. M., Beker, L., Kaizawa, Y., Vassos, C., Tran, H., Hinckley, A. C., ... &amp; Bao, Z. (2019). Biodegradable and flexible arterial-pulse sensor for the wireless monitoring of blood flow. </a:t>
              </a:r>
              <a:r>
                <a:rPr lang="tr-TR" sz="8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Nature biomedical engineering</a:t>
              </a:r>
              <a:r>
                <a:rPr lang="tr-TR" sz="800" dirty="0">
                  <a:solidFill>
                    <a:srgbClr val="222222"/>
                  </a:solidFill>
                  <a:latin typeface="Arial" panose="020B0604020202020204" pitchFamily="34" charset="0"/>
                </a:rPr>
                <a:t>, </a:t>
              </a:r>
              <a:r>
                <a:rPr lang="tr-TR" sz="8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3</a:t>
              </a:r>
              <a:r>
                <a:rPr lang="tr-TR" sz="800" dirty="0">
                  <a:solidFill>
                    <a:srgbClr val="222222"/>
                  </a:solidFill>
                  <a:latin typeface="Arial" panose="020B0604020202020204" pitchFamily="34" charset="0"/>
                </a:rPr>
                <a:t>(1), 47-57.</a:t>
              </a:r>
              <a:endParaRPr lang="tr-TR" sz="800" dirty="0"/>
            </a:p>
          </p:txBody>
        </p:sp>
        <p:sp>
          <p:nvSpPr>
            <p:cNvPr id="19" name="Metin kutusu 6">
              <a:extLst>
                <a:ext uri="{FF2B5EF4-FFF2-40B4-BE49-F238E27FC236}">
                  <a16:creationId xmlns:a16="http://schemas.microsoft.com/office/drawing/2014/main" id="{6C0951C6-09F4-4496-AE57-ED6B23607259}"/>
                </a:ext>
              </a:extLst>
            </p:cNvPr>
            <p:cNvSpPr txBox="1"/>
            <p:nvPr/>
          </p:nvSpPr>
          <p:spPr>
            <a:xfrm>
              <a:off x="3776336" y="1665785"/>
              <a:ext cx="21096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3) 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nvasive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69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rbest Form 7">
            <a:extLst>
              <a:ext uri="{FF2B5EF4-FFF2-40B4-BE49-F238E27FC236}">
                <a16:creationId xmlns:a16="http://schemas.microsoft.com/office/drawing/2014/main" id="{E5816BA2-B335-C895-6692-72AC2A2F1530}"/>
              </a:ext>
            </a:extLst>
          </p:cNvPr>
          <p:cNvSpPr/>
          <p:nvPr/>
        </p:nvSpPr>
        <p:spPr>
          <a:xfrm flipV="1">
            <a:off x="8159750" y="204220"/>
            <a:ext cx="984250" cy="180976"/>
          </a:xfrm>
          <a:custGeom>
            <a:avLst/>
            <a:gdLst>
              <a:gd name="connsiteX0" fmla="*/ 631 w 980660"/>
              <a:gd name="connsiteY0" fmla="*/ -1298 h 185988"/>
              <a:gd name="connsiteX1" fmla="*/ 981291 w 980660"/>
              <a:gd name="connsiteY1" fmla="*/ -1298 h 185988"/>
              <a:gd name="connsiteX2" fmla="*/ 981291 w 980660"/>
              <a:gd name="connsiteY2" fmla="*/ 184691 h 185988"/>
              <a:gd name="connsiteX3" fmla="*/ 631 w 980660"/>
              <a:gd name="connsiteY3" fmla="*/ 184691 h 1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60" h="185988">
                <a:moveTo>
                  <a:pt x="631" y="-1298"/>
                </a:moveTo>
                <a:lnTo>
                  <a:pt x="981291" y="-1298"/>
                </a:lnTo>
                <a:lnTo>
                  <a:pt x="981291" y="184691"/>
                </a:lnTo>
                <a:lnTo>
                  <a:pt x="631" y="184691"/>
                </a:lnTo>
                <a:close/>
              </a:path>
            </a:pathLst>
          </a:custGeom>
          <a:solidFill>
            <a:schemeClr val="tx1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3DC21-8074-4FB6-B477-AC450C08E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5" b="3153"/>
          <a:stretch/>
        </p:blipFill>
        <p:spPr>
          <a:xfrm>
            <a:off x="226503" y="531425"/>
            <a:ext cx="8599271" cy="3832485"/>
          </a:xfrm>
          <a:prstGeom prst="rect">
            <a:avLst/>
          </a:prstGeom>
        </p:spPr>
      </p:pic>
      <p:pic>
        <p:nvPicPr>
          <p:cNvPr id="5" name="Picture 8" descr="https://microdevices.ku.edu.tr/wp-content/uploads/2020/03/Asset-8.png">
            <a:extLst>
              <a:ext uri="{FF2B5EF4-FFF2-40B4-BE49-F238E27FC236}">
                <a16:creationId xmlns:a16="http://schemas.microsoft.com/office/drawing/2014/main" id="{F0A481D3-AB5D-440B-8FE5-B80D20EA7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5"/>
          <a:stretch/>
        </p:blipFill>
        <p:spPr bwMode="auto">
          <a:xfrm>
            <a:off x="5957201" y="38020"/>
            <a:ext cx="2252883" cy="5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icrodevices.ku.edu.tr/wp-content/uploads/2018/12/erc-300x144.jpeg">
            <a:extLst>
              <a:ext uri="{FF2B5EF4-FFF2-40B4-BE49-F238E27FC236}">
                <a16:creationId xmlns:a16="http://schemas.microsoft.com/office/drawing/2014/main" id="{EB283876-124A-4B53-B33C-2ECD26AA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09" y="4790441"/>
            <a:ext cx="1854815" cy="8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ie Skłodowska-Curie Postdoctoral Fellowships 2021 | School of Advanced  Study">
            <a:extLst>
              <a:ext uri="{FF2B5EF4-FFF2-40B4-BE49-F238E27FC236}">
                <a16:creationId xmlns:a16="http://schemas.microsoft.com/office/drawing/2014/main" id="{B33C4B50-9E8C-4A60-826C-2C2A02CE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73" y="5798815"/>
            <a:ext cx="888575" cy="8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sya:TÜBİTAK logo.svg - Vikipedi">
            <a:extLst>
              <a:ext uri="{FF2B5EF4-FFF2-40B4-BE49-F238E27FC236}">
                <a16:creationId xmlns:a16="http://schemas.microsoft.com/office/drawing/2014/main" id="{B06C2FB2-20BD-4837-81FF-38324599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45" y="5762006"/>
            <a:ext cx="784174" cy="8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DE0D60-76DA-4398-AB43-2800BCBEB542}"/>
              </a:ext>
            </a:extLst>
          </p:cNvPr>
          <p:cNvSpPr/>
          <p:nvPr/>
        </p:nvSpPr>
        <p:spPr>
          <a:xfrm>
            <a:off x="4099957" y="4966355"/>
            <a:ext cx="1951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Team members are: 3 postdoctoral researchers, 10 doctoral candidates, and 6 Master students</a:t>
            </a:r>
            <a:endParaRPr lang="tr-TR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B2548-DFC3-4343-A7DF-A3BF46BB4E5C}"/>
              </a:ext>
            </a:extLst>
          </p:cNvPr>
          <p:cNvSpPr/>
          <p:nvPr/>
        </p:nvSpPr>
        <p:spPr>
          <a:xfrm>
            <a:off x="4228054" y="5772028"/>
            <a:ext cx="2031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Opening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- two postdoctoral researchers</a:t>
            </a:r>
            <a:endParaRPr lang="tr-TR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- two research assistants</a:t>
            </a:r>
            <a:endParaRPr lang="tr-TR" sz="1050" dirty="0"/>
          </a:p>
        </p:txBody>
      </p:sp>
      <p:sp>
        <p:nvSpPr>
          <p:cNvPr id="12" name="Metin kutusu 6">
            <a:extLst>
              <a:ext uri="{FF2B5EF4-FFF2-40B4-BE49-F238E27FC236}">
                <a16:creationId xmlns:a16="http://schemas.microsoft.com/office/drawing/2014/main" id="{BFF699F0-A557-41B3-9025-24A09949A721}"/>
              </a:ext>
            </a:extLst>
          </p:cNvPr>
          <p:cNvSpPr txBox="1"/>
          <p:nvPr/>
        </p:nvSpPr>
        <p:spPr>
          <a:xfrm>
            <a:off x="4572000" y="4363910"/>
            <a:ext cx="8401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13" name="Metin kutusu 6">
            <a:extLst>
              <a:ext uri="{FF2B5EF4-FFF2-40B4-BE49-F238E27FC236}">
                <a16:creationId xmlns:a16="http://schemas.microsoft.com/office/drawing/2014/main" id="{5B1A98AA-DF86-4719-AF8A-648B2FF0ED21}"/>
              </a:ext>
            </a:extLst>
          </p:cNvPr>
          <p:cNvSpPr txBox="1"/>
          <p:nvPr/>
        </p:nvSpPr>
        <p:spPr>
          <a:xfrm>
            <a:off x="6899837" y="4350900"/>
            <a:ext cx="135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 </a:t>
            </a:r>
          </a:p>
        </p:txBody>
      </p:sp>
      <p:sp>
        <p:nvSpPr>
          <p:cNvPr id="14" name="Metin kutusu 6">
            <a:extLst>
              <a:ext uri="{FF2B5EF4-FFF2-40B4-BE49-F238E27FC236}">
                <a16:creationId xmlns:a16="http://schemas.microsoft.com/office/drawing/2014/main" id="{E1DBA728-67DB-44CA-BA8C-9E967F2A13ED}"/>
              </a:ext>
            </a:extLst>
          </p:cNvPr>
          <p:cNvSpPr txBox="1"/>
          <p:nvPr/>
        </p:nvSpPr>
        <p:spPr>
          <a:xfrm>
            <a:off x="825149" y="4325733"/>
            <a:ext cx="1872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7B9918-8A4B-4C8E-B212-B0FF310696F1}"/>
              </a:ext>
            </a:extLst>
          </p:cNvPr>
          <p:cNvSpPr/>
          <p:nvPr/>
        </p:nvSpPr>
        <p:spPr>
          <a:xfrm>
            <a:off x="176169" y="4971808"/>
            <a:ext cx="3518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All required characterization equipment are available in the our lab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Full access to the 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Nanofabrication and Nanocharacterization Center</a:t>
            </a:r>
            <a:endParaRPr lang="en-US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Access to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Koc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 University Research center for translational Medicine for 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in-vivo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 experiments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8D2DA41-26D1-49AA-AC2A-03603A24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774" y="6473497"/>
            <a:ext cx="829821" cy="472392"/>
          </a:xfrm>
        </p:spPr>
        <p:txBody>
          <a:bodyPr/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x-none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748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A18A3760463732409BAC8B89A541B9E5" ma:contentTypeVersion="13" ma:contentTypeDescription="Yeni belge oluşturun." ma:contentTypeScope="" ma:versionID="aecec44b6a63dec4f2d5338c3bcf29b7">
  <xsd:schema xmlns:xsd="http://www.w3.org/2001/XMLSchema" xmlns:xs="http://www.w3.org/2001/XMLSchema" xmlns:p="http://schemas.microsoft.com/office/2006/metadata/properties" xmlns:ns3="ab9e9867-e411-4a75-878d-0df62ebd62ab" xmlns:ns4="1e1c02d2-b67f-4a8f-b992-4061b8d31b77" targetNamespace="http://schemas.microsoft.com/office/2006/metadata/properties" ma:root="true" ma:fieldsID="f01fada344779f5fe0db164d56d47721" ns3:_="" ns4:_="">
    <xsd:import namespace="ab9e9867-e411-4a75-878d-0df62ebd62ab"/>
    <xsd:import namespace="1e1c02d2-b67f-4a8f-b992-4061b8d31b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e9867-e411-4a75-878d-0df62ebd6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02d2-b67f-4a8f-b992-4061b8d31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3CCB7-2D67-4C0D-A706-88328110620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e1c02d2-b67f-4a8f-b992-4061b8d31b77"/>
    <ds:schemaRef ds:uri="ab9e9867-e411-4a75-878d-0df62ebd62a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D53689-2F3A-4993-A6D1-FBFCDE402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5E430-0635-495B-9DE1-7FDBC4122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e9867-e411-4a75-878d-0df62ebd62ab"/>
    <ds:schemaRef ds:uri="1e1c02d2-b67f-4a8f-b992-4061b8d31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572</Words>
  <Application>Microsoft Office PowerPoint</Application>
  <PresentationFormat>On-screen Show (4:3)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Futura Book</vt:lpstr>
      <vt:lpstr>Wingdings</vt:lpstr>
      <vt:lpstr>1_Office Theme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Tuğçe Şatana</dc:creator>
  <cp:lastModifiedBy>Hadi Mirzajani</cp:lastModifiedBy>
  <cp:revision>33</cp:revision>
  <dcterms:created xsi:type="dcterms:W3CDTF">2022-03-19T15:37:52Z</dcterms:created>
  <dcterms:modified xsi:type="dcterms:W3CDTF">2022-06-08T10:55:11Z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0x010100A18A3760463732409BAC8B89A541B9E5</vt:lpwstr>
  </property>
  <property fmtid="{D5CDD505-2E9C-101B-9397-08002B2CF9AE}" pid="3" name="_dlc_DocIdItemGuid">
    <vt:lpwstr>ede8ea18-fc1b-454e-a674-ddfd1b25ebb6</vt:lpwstr>
  </property>
</Properties>
</file>